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8"/>
  </p:notesMasterIdLst>
  <p:sldIdLst>
    <p:sldId id="256" r:id="rId3"/>
    <p:sldId id="258" r:id="rId4"/>
    <p:sldId id="259" r:id="rId5"/>
    <p:sldId id="260" r:id="rId6"/>
    <p:sldId id="261" r:id="rId7"/>
    <p:sldId id="262" r:id="rId8"/>
    <p:sldId id="257" r:id="rId9"/>
    <p:sldId id="290" r:id="rId10"/>
    <p:sldId id="29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236075"/>
  <p:embeddedFontLst>
    <p:embeddedFont>
      <p:font typeface="Rockwell" panose="02060603020205020403"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Meddon"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7jj2caJgNsdyuPJ2FoK+LdKlf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5"/>
            <a:ext cx="2971800"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21" name="Google Shape;121;p1: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p10: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p11: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8" name="Google Shape;218;p12: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13: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p14: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15: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6: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0" name="Google Shape;280;p17: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p18: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7" name="Google Shape;307;p19: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3: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9" name="Google Shape;319;p20: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21: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t>Structural family therapy</a:t>
            </a:r>
            <a:r>
              <a:rPr lang="en-US"/>
              <a:t> models assert that relational interactions become altered by focusing on changing the dysfunctional </a:t>
            </a:r>
            <a:r>
              <a:rPr lang="en-US" b="1"/>
              <a:t>family structure</a:t>
            </a:r>
            <a:r>
              <a:rPr lang="en-US"/>
              <a:t>, whereas </a:t>
            </a:r>
            <a:r>
              <a:rPr lang="en-US" b="1"/>
              <a:t>strategic family therapy</a:t>
            </a:r>
            <a:r>
              <a:rPr lang="en-US"/>
              <a:t> models state that </a:t>
            </a:r>
            <a:r>
              <a:rPr lang="en-US" b="1"/>
              <a:t>family structure</a:t>
            </a:r>
            <a:r>
              <a:rPr lang="en-US"/>
              <a:t> will change organically once the relational </a:t>
            </a:r>
            <a:r>
              <a:rPr lang="en-US" b="1"/>
              <a:t>strategies</a:t>
            </a:r>
            <a:r>
              <a:rPr lang="en-US"/>
              <a:t> become modified.Feb 22, 2017</a:t>
            </a:r>
            <a:endParaRPr/>
          </a:p>
          <a:p>
            <a:pPr marL="0" lvl="0" indent="0" algn="l" rtl="0">
              <a:spcBef>
                <a:spcPts val="360"/>
              </a:spcBef>
              <a:spcAft>
                <a:spcPts val="0"/>
              </a:spcAft>
              <a:buNone/>
            </a:pPr>
            <a:endParaRPr/>
          </a:p>
        </p:txBody>
      </p:sp>
      <p:sp>
        <p:nvSpPr>
          <p:cNvPr id="326" name="Google Shape;326;p21: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2: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0" name="Google Shape;340;p22: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3: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4: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p24: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p25: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26: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
        <p:nvSpPr>
          <p:cNvPr id="415" name="Google Shape;415;p27: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27: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8: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7" name="Google Shape;437;p28: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Mistaken belief that avoiding service prevents divorce from being completed.</a:t>
            </a:r>
            <a:endParaRPr/>
          </a:p>
          <a:p>
            <a:pPr marL="0" lvl="0" indent="0" algn="l" rtl="0">
              <a:spcBef>
                <a:spcPts val="360"/>
              </a:spcBef>
              <a:spcAft>
                <a:spcPts val="0"/>
              </a:spcAft>
              <a:buNone/>
            </a:pPr>
            <a:endParaRPr/>
          </a:p>
        </p:txBody>
      </p:sp>
      <p:sp>
        <p:nvSpPr>
          <p:cNvPr id="438" name="Google Shape;438;p28: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9: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2" name="Google Shape;452;p29: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p4: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0: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4" name="Google Shape;464;p30: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1: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3" name="Google Shape;473;p31: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txBox="1">
            <a:spLocks noGrp="1"/>
          </p:cNvSpPr>
          <p:nvPr>
            <p:ph type="sldNum" idx="12"/>
          </p:nvPr>
        </p:nvSpPr>
        <p:spPr>
          <a:xfrm>
            <a:off x="3884613" y="8772525"/>
            <a:ext cx="2971800"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
        <p:nvSpPr>
          <p:cNvPr id="482" name="Google Shape;482;p32: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32:notes"/>
          <p:cNvSpPr txBox="1">
            <a:spLocks noGrp="1"/>
          </p:cNvSpPr>
          <p:nvPr>
            <p:ph type="body" idx="1"/>
          </p:nvPr>
        </p:nvSpPr>
        <p:spPr>
          <a:xfrm>
            <a:off x="685800" y="4387850"/>
            <a:ext cx="5486400" cy="415607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800">
                <a:latin typeface="Arial"/>
                <a:ea typeface="Arial"/>
                <a:cs typeface="Arial"/>
                <a:sym typeface="Arial"/>
              </a:rPr>
              <a:t>If it is early days, you may be able to better understand each other's needs and aspirations and even rescue a partnership that is under strain. Consider whether you might both benefit from talking things over with a person skilled in personal relationships. </a:t>
            </a:r>
            <a:endParaRPr/>
          </a:p>
          <a:p>
            <a:pPr marL="0" lvl="0" indent="0" algn="l" rtl="0">
              <a:lnSpc>
                <a:spcPct val="80000"/>
              </a:lnSpc>
              <a:spcBef>
                <a:spcPts val="240"/>
              </a:spcBef>
              <a:spcAft>
                <a:spcPts val="0"/>
              </a:spcAft>
              <a:buNone/>
            </a:pPr>
            <a:r>
              <a:rPr lang="en-US" sz="800">
                <a:latin typeface="Arial"/>
                <a:ea typeface="Arial"/>
                <a:cs typeface="Arial"/>
                <a:sym typeface="Arial"/>
              </a:rPr>
              <a:t>It has to be acknowledged that a separation causes considerable stress to both partners and often hurt is harboured to such a degree that attempting to resolve property matters and financial affairs becomes a battleground that may otherwise have been avoided by some careful planning and cool-headedness. </a:t>
            </a:r>
            <a:endParaRPr/>
          </a:p>
          <a:p>
            <a:pPr marL="0" lvl="0" indent="0" algn="l" rtl="0">
              <a:lnSpc>
                <a:spcPct val="80000"/>
              </a:lnSpc>
              <a:spcBef>
                <a:spcPts val="240"/>
              </a:spcBef>
              <a:spcAft>
                <a:spcPts val="0"/>
              </a:spcAft>
              <a:buNone/>
            </a:pPr>
            <a:r>
              <a:rPr lang="en-US" sz="800">
                <a:latin typeface="Arial"/>
                <a:ea typeface="Arial"/>
                <a:cs typeface="Arial"/>
                <a:sym typeface="Arial"/>
              </a:rPr>
              <a:t>Be aware of your emotional state and the effect on your partner. It is the view of this writer that whilst your relationship may be at an end, friendships are to be highly valued and if your separation can be such as to preserve that friendship there is much to be gained for both of you and your future relationships will be the richer for the effort. </a:t>
            </a:r>
            <a:endParaRPr/>
          </a:p>
          <a:p>
            <a:pPr marL="0" lvl="0" indent="0" algn="l" rtl="0">
              <a:lnSpc>
                <a:spcPct val="80000"/>
              </a:lnSpc>
              <a:spcBef>
                <a:spcPts val="240"/>
              </a:spcBef>
              <a:spcAft>
                <a:spcPts val="0"/>
              </a:spcAft>
              <a:buNone/>
            </a:pPr>
            <a:r>
              <a:rPr lang="en-US" sz="800">
                <a:latin typeface="Arial"/>
                <a:ea typeface="Arial"/>
                <a:cs typeface="Arial"/>
                <a:sym typeface="Arial"/>
              </a:rPr>
              <a:t>If it is early days, you may be able to better understand each other's needs and aspirations and even rescue a partnership that is under strain. Consider whether you might both benefit from talking things over with a person skilled in personal relationships. </a:t>
            </a:r>
            <a:endParaRPr/>
          </a:p>
          <a:p>
            <a:pPr marL="0" lvl="0" indent="0" algn="l" rtl="0">
              <a:lnSpc>
                <a:spcPct val="80000"/>
              </a:lnSpc>
              <a:spcBef>
                <a:spcPts val="240"/>
              </a:spcBef>
              <a:spcAft>
                <a:spcPts val="0"/>
              </a:spcAft>
              <a:buNone/>
            </a:pPr>
            <a:r>
              <a:rPr lang="en-US" sz="800">
                <a:latin typeface="Arial"/>
                <a:ea typeface="Arial"/>
                <a:cs typeface="Arial"/>
                <a:sym typeface="Arial"/>
              </a:rPr>
              <a:t>It has to be acknowledged that a separation causes considerable stress to both partners and often hurt is harboured to such a degree that attempting to resolve property matters and financial affairs becomes a battleground that may otherwise have been avoided by some careful planning and cool-headedness. </a:t>
            </a:r>
            <a:endParaRPr/>
          </a:p>
          <a:p>
            <a:pPr marL="0" lvl="0" indent="0" algn="l" rtl="0">
              <a:lnSpc>
                <a:spcPct val="80000"/>
              </a:lnSpc>
              <a:spcBef>
                <a:spcPts val="240"/>
              </a:spcBef>
              <a:spcAft>
                <a:spcPts val="0"/>
              </a:spcAft>
              <a:buNone/>
            </a:pPr>
            <a:r>
              <a:rPr lang="en-US" sz="800">
                <a:latin typeface="Arial"/>
                <a:ea typeface="Arial"/>
                <a:cs typeface="Arial"/>
                <a:sym typeface="Arial"/>
              </a:rPr>
              <a:t>Be aware of your emotional state and the effect on your partner. It is the view of this writer that whilst your relationship may be at an end, friendships are to be highly valued and if your separation can be such as to preserve that friendship there is much to be gained for both of you and your future relationships will be the richer for the effort. </a:t>
            </a:r>
            <a:endParaRPr/>
          </a:p>
          <a:p>
            <a:pPr marL="0" lvl="0" indent="0" algn="l" rtl="0">
              <a:lnSpc>
                <a:spcPct val="80000"/>
              </a:lnSpc>
              <a:spcBef>
                <a:spcPts val="240"/>
              </a:spcBef>
              <a:spcAft>
                <a:spcPts val="0"/>
              </a:spcAft>
              <a:buNone/>
            </a:pPr>
            <a:r>
              <a:rPr lang="en-US" sz="800">
                <a:latin typeface="Arial"/>
                <a:ea typeface="Arial"/>
                <a:cs typeface="Arial"/>
                <a:sym typeface="Arial"/>
              </a:rPr>
              <a:t>If the partnership is definately at an end, and you already have a formal agreement in place to regulate matters between you, check the provisions to determine what must be done to comply with that agreement and be mindful of any time limitations. </a:t>
            </a:r>
            <a:endParaRPr/>
          </a:p>
          <a:p>
            <a:pPr marL="0" lvl="0" indent="0" algn="l" rtl="0">
              <a:lnSpc>
                <a:spcPct val="80000"/>
              </a:lnSpc>
              <a:spcBef>
                <a:spcPts val="240"/>
              </a:spcBef>
              <a:spcAft>
                <a:spcPts val="0"/>
              </a:spcAft>
              <a:buNone/>
            </a:pPr>
            <a:r>
              <a:rPr lang="en-US" sz="800">
                <a:latin typeface="Arial"/>
                <a:ea typeface="Arial"/>
                <a:cs typeface="Arial"/>
                <a:sym typeface="Arial"/>
              </a:rPr>
              <a:t>If at the commencement of your relationship you and your partner did not put in place a property agreement, one or the other of you may be significantly disadvantaged in separating your property and in resolving your financial affairs. </a:t>
            </a:r>
            <a:r>
              <a:rPr lang="en-US" sz="800" i="1">
                <a:latin typeface="Arial"/>
                <a:ea typeface="Arial"/>
                <a:cs typeface="Arial"/>
                <a:sym typeface="Arial"/>
              </a:rPr>
              <a:t>It is therefore recommended that every effort be made by you both, to negotiate an agreement that you can both accept as reasonable, after considering all the circumstances over the period of your relationship</a:t>
            </a:r>
            <a:r>
              <a:rPr lang="en-US" sz="800">
                <a:latin typeface="Arial"/>
                <a:ea typeface="Arial"/>
                <a:cs typeface="Arial"/>
                <a:sym typeface="Arial"/>
              </a:rPr>
              <a:t>. </a:t>
            </a:r>
            <a:endParaRPr/>
          </a:p>
          <a:p>
            <a:pPr marL="0" lvl="0" indent="0" algn="l" rtl="0">
              <a:lnSpc>
                <a:spcPct val="80000"/>
              </a:lnSpc>
              <a:spcBef>
                <a:spcPts val="240"/>
              </a:spcBef>
              <a:spcAft>
                <a:spcPts val="0"/>
              </a:spcAft>
              <a:buNone/>
            </a:pPr>
            <a:r>
              <a:rPr lang="en-US" sz="800">
                <a:latin typeface="Arial"/>
                <a:ea typeface="Arial"/>
                <a:cs typeface="Arial"/>
                <a:sym typeface="Arial"/>
              </a:rPr>
              <a:t>If you are successful in negotiating such an agreement, you are advised to reduce this to writing and have an attorney produce a formal agreement, which should include a timetable within which particular matters are to be attended to. </a:t>
            </a:r>
            <a:endParaRPr/>
          </a:p>
          <a:p>
            <a:pPr marL="0" lvl="0" indent="0" algn="l" rtl="0">
              <a:lnSpc>
                <a:spcPct val="80000"/>
              </a:lnSpc>
              <a:spcBef>
                <a:spcPts val="240"/>
              </a:spcBef>
              <a:spcAft>
                <a:spcPts val="0"/>
              </a:spcAft>
              <a:buNone/>
            </a:pPr>
            <a:r>
              <a:rPr lang="en-US" sz="800">
                <a:latin typeface="Arial"/>
                <a:ea typeface="Arial"/>
                <a:cs typeface="Arial"/>
                <a:sym typeface="Arial"/>
              </a:rPr>
              <a:t>Whether or not you reach an agreement, it is important to make a list of property that you say is jointly owned by both of you and also any property that you say is owned by you or your partner exclusively. Be aware that your partner may take a different view. </a:t>
            </a:r>
            <a:endParaRPr/>
          </a:p>
          <a:p>
            <a:pPr marL="0" lvl="0" indent="0" algn="l" rtl="0">
              <a:lnSpc>
                <a:spcPct val="80000"/>
              </a:lnSpc>
              <a:spcBef>
                <a:spcPts val="240"/>
              </a:spcBef>
              <a:spcAft>
                <a:spcPts val="0"/>
              </a:spcAft>
              <a:buNone/>
            </a:pPr>
            <a:r>
              <a:rPr lang="en-US" sz="800">
                <a:latin typeface="Arial"/>
                <a:ea typeface="Arial"/>
                <a:cs typeface="Arial"/>
                <a:sym typeface="Arial"/>
              </a:rPr>
              <a:t>If this list can be mutually agreed, it should also form part of the formal agreement referred to above. </a:t>
            </a:r>
            <a:endParaRPr/>
          </a:p>
          <a:p>
            <a:pPr marL="0" lvl="0" indent="0" algn="l" rtl="0">
              <a:lnSpc>
                <a:spcPct val="80000"/>
              </a:lnSpc>
              <a:spcBef>
                <a:spcPts val="240"/>
              </a:spcBef>
              <a:spcAft>
                <a:spcPts val="0"/>
              </a:spcAft>
              <a:buNone/>
            </a:pPr>
            <a:r>
              <a:rPr lang="en-US" sz="800">
                <a:latin typeface="Arial"/>
                <a:ea typeface="Arial"/>
                <a:cs typeface="Arial"/>
                <a:sym typeface="Arial"/>
              </a:rPr>
              <a:t>If there is any real estate registered in the name of your partner only and to which you have contributed financially or otherwise, you should arrange to have a </a:t>
            </a:r>
            <a:r>
              <a:rPr lang="en-US" sz="800" i="1">
                <a:latin typeface="Arial"/>
                <a:ea typeface="Arial"/>
                <a:cs typeface="Arial"/>
                <a:sym typeface="Arial"/>
              </a:rPr>
              <a:t>caveat</a:t>
            </a:r>
            <a:r>
              <a:rPr lang="en-US" sz="800">
                <a:latin typeface="Arial"/>
                <a:ea typeface="Arial"/>
                <a:cs typeface="Arial"/>
                <a:sym typeface="Arial"/>
              </a:rPr>
              <a:t> registered on the title to protect your interest. </a:t>
            </a:r>
            <a:endParaRPr/>
          </a:p>
          <a:p>
            <a:pPr marL="0" lvl="0" indent="0" algn="l" rtl="0">
              <a:lnSpc>
                <a:spcPct val="80000"/>
              </a:lnSpc>
              <a:spcBef>
                <a:spcPts val="240"/>
              </a:spcBef>
              <a:spcAft>
                <a:spcPts val="0"/>
              </a:spcAft>
              <a:buNone/>
            </a:pPr>
            <a:r>
              <a:rPr lang="en-US" sz="800">
                <a:latin typeface="Arial"/>
                <a:ea typeface="Arial"/>
                <a:cs typeface="Arial"/>
                <a:sym typeface="Arial"/>
              </a:rPr>
              <a:t>It will be of immense benefit to your lawyer if you prepare complete details of your property and financial affairs prior to meeting with your chosen attorney. Full names, addresses, dates of acquisition or disposal of property, lenders, values, details of your contribution, whether in money or kind, reference and account numbers, should be readily to hand. </a:t>
            </a:r>
            <a:endParaRPr/>
          </a:p>
          <a:p>
            <a:pPr marL="0" lvl="0" indent="0" algn="l" rtl="0">
              <a:lnSpc>
                <a:spcPct val="80000"/>
              </a:lnSpc>
              <a:spcBef>
                <a:spcPts val="240"/>
              </a:spcBef>
              <a:spcAft>
                <a:spcPts val="0"/>
              </a:spcAft>
              <a:buNone/>
            </a:pPr>
            <a:r>
              <a:rPr lang="en-US" sz="800">
                <a:latin typeface="Arial"/>
                <a:ea typeface="Arial"/>
                <a:cs typeface="Arial"/>
                <a:sym typeface="Arial"/>
              </a:rPr>
              <a:t>It may even be very useful to produce a chronological (dated) narrative of the history of your partnership, noting all major events of significance. </a:t>
            </a:r>
            <a:endParaRPr/>
          </a:p>
          <a:p>
            <a:pPr marL="0" lvl="0" indent="0" algn="l" rtl="0">
              <a:lnSpc>
                <a:spcPct val="80000"/>
              </a:lnSpc>
              <a:spcBef>
                <a:spcPts val="240"/>
              </a:spcBef>
              <a:spcAft>
                <a:spcPts val="0"/>
              </a:spcAft>
              <a:buNone/>
            </a:pPr>
            <a:r>
              <a:rPr lang="en-US" sz="800">
                <a:latin typeface="Arial"/>
                <a:ea typeface="Arial"/>
                <a:cs typeface="Arial"/>
                <a:sym typeface="Arial"/>
              </a:rPr>
              <a:t> </a:t>
            </a:r>
            <a:endParaRPr/>
          </a:p>
          <a:p>
            <a:pPr marL="0" lvl="0" indent="0" algn="l" rtl="0">
              <a:lnSpc>
                <a:spcPct val="80000"/>
              </a:lnSpc>
              <a:spcBef>
                <a:spcPts val="240"/>
              </a:spcBef>
              <a:spcAft>
                <a:spcPts val="0"/>
              </a:spcAft>
              <a:buNone/>
            </a:pPr>
            <a:endParaRPr sz="8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3: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3" name="Google Shape;503;p33: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p5: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p6: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 name="Google Shape;167;p7: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p2: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8: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87850"/>
            <a:ext cx="5486400"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p9:notes"/>
          <p:cNvSpPr>
            <a:spLocks noGrp="1" noRot="1" noChangeAspect="1"/>
          </p:cNvSpPr>
          <p:nvPr>
            <p:ph type="sldImg" idx="2"/>
          </p:nvPr>
        </p:nvSpPr>
        <p:spPr>
          <a:xfrm>
            <a:off x="1120775"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cSld name="Title ">
    <p:spTree>
      <p:nvGrpSpPr>
        <p:cNvPr id="1" name="Shape 18"/>
        <p:cNvGrpSpPr/>
        <p:nvPr/>
      </p:nvGrpSpPr>
      <p:grpSpPr>
        <a:xfrm>
          <a:off x="0" y="0"/>
          <a:ext cx="0" cy="0"/>
          <a:chOff x="0" y="0"/>
          <a:chExt cx="0" cy="0"/>
        </a:xfrm>
      </p:grpSpPr>
      <p:sp>
        <p:nvSpPr>
          <p:cNvPr id="19" name="Google Shape;19;p35"/>
          <p:cNvSpPr txBox="1">
            <a:spLocks noGrp="1"/>
          </p:cNvSpPr>
          <p:nvPr>
            <p:ph type="ctrTitle"/>
          </p:nvPr>
        </p:nvSpPr>
        <p:spPr>
          <a:xfrm>
            <a:off x="3483864" y="1837944"/>
            <a:ext cx="5225796" cy="2624328"/>
          </a:xfrm>
          <a:prstGeom prst="rect">
            <a:avLst/>
          </a:prstGeom>
          <a:noFill/>
          <a:ln>
            <a:noFill/>
          </a:ln>
        </p:spPr>
        <p:txBody>
          <a:bodyPr spcFirstLastPara="1" wrap="square" lIns="91425" tIns="45700" rIns="91425" bIns="45700" anchor="ctr" anchorCtr="0">
            <a:normAutofit/>
          </a:bodyPr>
          <a:lstStyle>
            <a:lvl1pPr lvl="0" algn="ctr">
              <a:lnSpc>
                <a:spcPct val="85000"/>
              </a:lnSpc>
              <a:spcBef>
                <a:spcPts val="0"/>
              </a:spcBef>
              <a:spcAft>
                <a:spcPts val="0"/>
              </a:spcAft>
              <a:buClr>
                <a:schemeClr val="accent3"/>
              </a:buClr>
              <a:buSzPts val="3300"/>
              <a:buFont typeface="Calibri"/>
              <a:buNone/>
              <a:defRPr sz="3300" b="0">
                <a:solidFill>
                  <a:schemeClr val="accent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35"/>
          <p:cNvPicPr preferRelativeResize="0"/>
          <p:nvPr/>
        </p:nvPicPr>
        <p:blipFill rotWithShape="1">
          <a:blip r:embed="rId2">
            <a:alphaModFix/>
          </a:blip>
          <a:srcRect/>
          <a:stretch/>
        </p:blipFill>
        <p:spPr>
          <a:xfrm>
            <a:off x="0" y="9525"/>
            <a:ext cx="3128963" cy="6838950"/>
          </a:xfrm>
          <a:prstGeom prst="rect">
            <a:avLst/>
          </a:prstGeom>
          <a:noFill/>
          <a:ln>
            <a:noFill/>
          </a:ln>
        </p:spPr>
      </p:pic>
    </p:spTree>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46"/>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6"/>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6"/>
          <p:cNvSpPr txBox="1">
            <a:spLocks noGrp="1"/>
          </p:cNvSpPr>
          <p:nvPr>
            <p:ph type="title"/>
          </p:nvPr>
        </p:nvSpPr>
        <p:spPr>
          <a:xfrm>
            <a:off x="822960" y="5074920"/>
            <a:ext cx="758523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6"/>
          <p:cNvSpPr>
            <a:spLocks noGrp="1"/>
          </p:cNvSpPr>
          <p:nvPr>
            <p:ph type="pic" idx="2"/>
          </p:nvPr>
        </p:nvSpPr>
        <p:spPr>
          <a:xfrm>
            <a:off x="12" y="0"/>
            <a:ext cx="9143989" cy="4915076"/>
          </a:xfrm>
          <a:prstGeom prst="rect">
            <a:avLst/>
          </a:prstGeom>
          <a:solidFill>
            <a:srgbClr val="D7D0C0"/>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6" name="Google Shape;86;p46"/>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7" name="Google Shape;87;p4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7"/>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4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8"/>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8"/>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8"/>
          <p:cNvSpPr txBox="1">
            <a:spLocks noGrp="1"/>
          </p:cNvSpPr>
          <p:nvPr>
            <p:ph type="title"/>
          </p:nvPr>
        </p:nvSpPr>
        <p:spPr>
          <a:xfrm rot="5400000">
            <a:off x="4649564" y="2306413"/>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1"/>
          </p:nvPr>
        </p:nvSpPr>
        <p:spPr>
          <a:xfrm rot="5400000">
            <a:off x="649063" y="391888"/>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4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3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6" name="Google Shape;116;p3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36"/>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6"/>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3"/>
        <p:cNvGrpSpPr/>
        <p:nvPr/>
      </p:nvGrpSpPr>
      <p:grpSpPr>
        <a:xfrm>
          <a:off x="0" y="0"/>
          <a:ext cx="0" cy="0"/>
          <a:chOff x="0" y="0"/>
          <a:chExt cx="0" cy="0"/>
        </a:xfrm>
      </p:grpSpPr>
      <p:sp>
        <p:nvSpPr>
          <p:cNvPr id="34" name="Google Shape;34;p4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0"/>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0"/>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0"/>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8" name="Google Shape;38;p4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0"/>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41"/>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1"/>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1"/>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4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41"/>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42"/>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4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1" name="Google Shape;61;p43"/>
          <p:cNvSpPr txBox="1">
            <a:spLocks noGrp="1"/>
          </p:cNvSpPr>
          <p:nvPr>
            <p:ph type="body" idx="2"/>
          </p:nvPr>
        </p:nvSpPr>
        <p:spPr>
          <a:xfrm>
            <a:off x="82296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43"/>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43"/>
          <p:cNvSpPr txBox="1">
            <a:spLocks noGrp="1"/>
          </p:cNvSpPr>
          <p:nvPr>
            <p:ph type="body" idx="4"/>
          </p:nvPr>
        </p:nvSpPr>
        <p:spPr>
          <a:xfrm>
            <a:off x="466344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4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4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2"/>
        <p:cNvGrpSpPr/>
        <p:nvPr/>
      </p:nvGrpSpPr>
      <p:grpSpPr>
        <a:xfrm>
          <a:off x="0" y="0"/>
          <a:ext cx="0" cy="0"/>
          <a:chOff x="0" y="0"/>
          <a:chExt cx="0" cy="0"/>
        </a:xfrm>
      </p:grpSpPr>
      <p:sp>
        <p:nvSpPr>
          <p:cNvPr id="73" name="Google Shape;73;p45"/>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5"/>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5"/>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45"/>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8" name="Google Shape;78;p45"/>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4"/>
          <p:cNvSpPr/>
          <p:nvPr/>
        </p:nvSpPr>
        <p:spPr>
          <a:xfrm>
            <a:off x="0" y="6334315"/>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4"/>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38"/>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8"/>
          <p:cNvSpPr/>
          <p:nvPr/>
        </p:nvSpPr>
        <p:spPr>
          <a:xfrm>
            <a:off x="0" y="6334315"/>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FEFEFE"/>
              </a:buClr>
              <a:buSzPts val="4800"/>
              <a:buFont typeface="Calibri"/>
              <a:buNone/>
              <a:defRPr sz="4800"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3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FEFEFE"/>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FEFEFE"/>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109" name="Google Shape;109;p3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0" name="Google Shape;110;p3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1" name="Google Shape;111;p3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u="none">
                <a:solidFill>
                  <a:srgbClr val="FFFFFF"/>
                </a:solidFill>
                <a:latin typeface="Calibri"/>
                <a:ea typeface="Calibri"/>
                <a:cs typeface="Calibri"/>
                <a:sym typeface="Calibri"/>
              </a:defRPr>
            </a:lvl1pPr>
            <a:lvl2pPr marL="0" marR="0" lvl="1" indent="0" algn="r" rtl="0">
              <a:spcBef>
                <a:spcPts val="0"/>
              </a:spcBef>
              <a:buNone/>
              <a:defRPr sz="1050" b="0" u="none">
                <a:solidFill>
                  <a:srgbClr val="FFFFFF"/>
                </a:solidFill>
                <a:latin typeface="Calibri"/>
                <a:ea typeface="Calibri"/>
                <a:cs typeface="Calibri"/>
                <a:sym typeface="Calibri"/>
              </a:defRPr>
            </a:lvl2pPr>
            <a:lvl3pPr marL="0" marR="0" lvl="2" indent="0" algn="r" rtl="0">
              <a:spcBef>
                <a:spcPts val="0"/>
              </a:spcBef>
              <a:buNone/>
              <a:defRPr sz="1050" b="0" u="none">
                <a:solidFill>
                  <a:srgbClr val="FFFFFF"/>
                </a:solidFill>
                <a:latin typeface="Calibri"/>
                <a:ea typeface="Calibri"/>
                <a:cs typeface="Calibri"/>
                <a:sym typeface="Calibri"/>
              </a:defRPr>
            </a:lvl3pPr>
            <a:lvl4pPr marL="0" marR="0" lvl="3" indent="0" algn="r" rtl="0">
              <a:spcBef>
                <a:spcPts val="0"/>
              </a:spcBef>
              <a:buNone/>
              <a:defRPr sz="1050" b="0" u="none">
                <a:solidFill>
                  <a:srgbClr val="FFFFFF"/>
                </a:solidFill>
                <a:latin typeface="Calibri"/>
                <a:ea typeface="Calibri"/>
                <a:cs typeface="Calibri"/>
                <a:sym typeface="Calibri"/>
              </a:defRPr>
            </a:lvl4pPr>
            <a:lvl5pPr marL="0" marR="0" lvl="4" indent="0" algn="r" rtl="0">
              <a:spcBef>
                <a:spcPts val="0"/>
              </a:spcBef>
              <a:buNone/>
              <a:defRPr sz="1050" b="0" u="none">
                <a:solidFill>
                  <a:srgbClr val="FFFFFF"/>
                </a:solidFill>
                <a:latin typeface="Calibri"/>
                <a:ea typeface="Calibri"/>
                <a:cs typeface="Calibri"/>
                <a:sym typeface="Calibri"/>
              </a:defRPr>
            </a:lvl5pPr>
            <a:lvl6pPr marL="0" marR="0" lvl="5" indent="0" algn="r" rtl="0">
              <a:spcBef>
                <a:spcPts val="0"/>
              </a:spcBef>
              <a:buNone/>
              <a:defRPr sz="1050" b="0" u="none">
                <a:solidFill>
                  <a:srgbClr val="FFFFFF"/>
                </a:solidFill>
                <a:latin typeface="Calibri"/>
                <a:ea typeface="Calibri"/>
                <a:cs typeface="Calibri"/>
                <a:sym typeface="Calibri"/>
              </a:defRPr>
            </a:lvl6pPr>
            <a:lvl7pPr marL="0" marR="0" lvl="6" indent="0" algn="r" rtl="0">
              <a:spcBef>
                <a:spcPts val="0"/>
              </a:spcBef>
              <a:buNone/>
              <a:defRPr sz="1050" b="0" u="none">
                <a:solidFill>
                  <a:srgbClr val="FFFFFF"/>
                </a:solidFill>
                <a:latin typeface="Calibri"/>
                <a:ea typeface="Calibri"/>
                <a:cs typeface="Calibri"/>
                <a:sym typeface="Calibri"/>
              </a:defRPr>
            </a:lvl7pPr>
            <a:lvl8pPr marL="0" marR="0" lvl="7" indent="0" algn="r" rtl="0">
              <a:spcBef>
                <a:spcPts val="0"/>
              </a:spcBef>
              <a:buNone/>
              <a:defRPr sz="1050" b="0" u="none">
                <a:solidFill>
                  <a:srgbClr val="FFFFFF"/>
                </a:solidFill>
                <a:latin typeface="Calibri"/>
                <a:ea typeface="Calibri"/>
                <a:cs typeface="Calibri"/>
                <a:sym typeface="Calibri"/>
              </a:defRPr>
            </a:lvl8pPr>
            <a:lvl9pPr marL="0" marR="0" lvl="8" indent="0" algn="r" rtl="0">
              <a:spcBef>
                <a:spcPts val="0"/>
              </a:spcBef>
              <a:buNone/>
              <a:defRPr sz="1050" b="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2" name="Google Shape;112;p38"/>
          <p:cNvCxnSpPr/>
          <p:nvPr/>
        </p:nvCxnSpPr>
        <p:spPr>
          <a:xfrm>
            <a:off x="895149" y="1737845"/>
            <a:ext cx="7475220" cy="0"/>
          </a:xfrm>
          <a:prstGeom prst="straightConnector1">
            <a:avLst/>
          </a:prstGeom>
          <a:noFill/>
          <a:ln w="9525"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granite.pressbooks.pub/mgmt805/chapter/conflict-management-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ctrTitle" idx="4294967295"/>
          </p:nvPr>
        </p:nvSpPr>
        <p:spPr>
          <a:xfrm>
            <a:off x="3258025" y="2237450"/>
            <a:ext cx="5445000" cy="256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3"/>
              </a:buClr>
              <a:buSzPts val="6000"/>
              <a:buFont typeface="Arial"/>
              <a:buNone/>
            </a:pPr>
            <a:r>
              <a:rPr lang="en-US" sz="6000" b="1" i="0" u="none" strike="noStrike" cap="none">
                <a:solidFill>
                  <a:schemeClr val="accent3"/>
                </a:solidFill>
                <a:latin typeface="Arial"/>
                <a:ea typeface="Arial"/>
                <a:cs typeface="Arial"/>
                <a:sym typeface="Arial"/>
              </a:rPr>
              <a:t>Psychological Aspects of Divorce</a:t>
            </a:r>
            <a:endParaRPr sz="6000" b="0" i="0" u="none" strike="noStrike" cap="none">
              <a:solidFill>
                <a:schemeClr val="accent5"/>
              </a:solidFill>
              <a:latin typeface="Arial"/>
              <a:ea typeface="Arial"/>
              <a:cs typeface="Arial"/>
              <a:sym typeface="Arial"/>
            </a:endParaRPr>
          </a:p>
        </p:txBody>
      </p:sp>
      <p:sp>
        <p:nvSpPr>
          <p:cNvPr id="125" name="Google Shape;125;p1"/>
          <p:cNvSpPr txBox="1"/>
          <p:nvPr/>
        </p:nvSpPr>
        <p:spPr>
          <a:xfrm>
            <a:off x="3480778" y="5334000"/>
            <a:ext cx="55108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Christine M Heer, Esq. MSW, LCSW, DVS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8"/>
          <p:cNvSpPr/>
          <p:nvPr/>
        </p:nvSpPr>
        <p:spPr>
          <a:xfrm>
            <a:off x="0" y="0"/>
            <a:ext cx="913973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8"/>
          <p:cNvSpPr/>
          <p:nvPr/>
        </p:nvSpPr>
        <p:spPr>
          <a:xfrm>
            <a:off x="12"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txBox="1">
            <a:spLocks noGrp="1"/>
          </p:cNvSpPr>
          <p:nvPr>
            <p:ph type="title"/>
          </p:nvPr>
        </p:nvSpPr>
        <p:spPr>
          <a:xfrm>
            <a:off x="369277" y="516835"/>
            <a:ext cx="2313633"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100"/>
              <a:buFont typeface="Calibri"/>
              <a:buNone/>
            </a:pPr>
            <a:r>
              <a:rPr lang="en-US" sz="3100">
                <a:solidFill>
                  <a:srgbClr val="FFFFFF"/>
                </a:solidFill>
              </a:rPr>
              <a:t>The Psychology of Marriage and Divorce</a:t>
            </a:r>
            <a:endParaRPr/>
          </a:p>
        </p:txBody>
      </p:sp>
      <p:sp>
        <p:nvSpPr>
          <p:cNvPr id="180" name="Google Shape;180;p8"/>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8"/>
          <p:cNvGrpSpPr/>
          <p:nvPr/>
        </p:nvGrpSpPr>
        <p:grpSpPr>
          <a:xfrm>
            <a:off x="3556397" y="700298"/>
            <a:ext cx="5098256" cy="5528841"/>
            <a:chOff x="0" y="60535"/>
            <a:chExt cx="5098256" cy="5528841"/>
          </a:xfrm>
        </p:grpSpPr>
        <p:sp>
          <p:nvSpPr>
            <p:cNvPr id="182" name="Google Shape;182;p8"/>
            <p:cNvSpPr/>
            <p:nvPr/>
          </p:nvSpPr>
          <p:spPr>
            <a:xfrm>
              <a:off x="0" y="60535"/>
              <a:ext cx="5098256" cy="1310930"/>
            </a:xfrm>
            <a:prstGeom prst="roundRect">
              <a:avLst>
                <a:gd name="adj" fmla="val 16667"/>
              </a:avLst>
            </a:prstGeom>
            <a:gradFill>
              <a:gsLst>
                <a:gs pos="0">
                  <a:srgbClr val="877879"/>
                </a:gs>
                <a:gs pos="34000">
                  <a:srgbClr val="89797A"/>
                </a:gs>
                <a:gs pos="70000">
                  <a:srgbClr val="8B7B7C"/>
                </a:gs>
                <a:gs pos="100000">
                  <a:srgbClr val="918384"/>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txBox="1"/>
            <p:nvPr/>
          </p:nvSpPr>
          <p:spPr>
            <a:xfrm>
              <a:off x="63994" y="124529"/>
              <a:ext cx="4970268" cy="118294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Why you married?</a:t>
              </a:r>
              <a:endParaRPr/>
            </a:p>
          </p:txBody>
        </p:sp>
        <p:sp>
          <p:nvSpPr>
            <p:cNvPr id="184" name="Google Shape;184;p8"/>
            <p:cNvSpPr/>
            <p:nvPr/>
          </p:nvSpPr>
          <p:spPr>
            <a:xfrm>
              <a:off x="0" y="1466505"/>
              <a:ext cx="5098256" cy="1310930"/>
            </a:xfrm>
            <a:prstGeom prst="roundRect">
              <a:avLst>
                <a:gd name="adj" fmla="val 16667"/>
              </a:avLst>
            </a:prstGeom>
            <a:gradFill>
              <a:gsLst>
                <a:gs pos="0">
                  <a:srgbClr val="686885"/>
                </a:gs>
                <a:gs pos="34000">
                  <a:srgbClr val="6A6A86"/>
                </a:gs>
                <a:gs pos="70000">
                  <a:srgbClr val="6B6B89"/>
                </a:gs>
                <a:gs pos="100000">
                  <a:srgbClr val="73738E"/>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txBox="1"/>
            <p:nvPr/>
          </p:nvSpPr>
          <p:spPr>
            <a:xfrm>
              <a:off x="63994" y="1530499"/>
              <a:ext cx="4970268" cy="118294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What happened in the marriage?</a:t>
              </a:r>
              <a:endParaRPr/>
            </a:p>
          </p:txBody>
        </p:sp>
        <p:sp>
          <p:nvSpPr>
            <p:cNvPr id="186" name="Google Shape;186;p8"/>
            <p:cNvSpPr/>
            <p:nvPr/>
          </p:nvSpPr>
          <p:spPr>
            <a:xfrm>
              <a:off x="0" y="2872476"/>
              <a:ext cx="5098256" cy="1310930"/>
            </a:xfrm>
            <a:prstGeom prst="roundRect">
              <a:avLst>
                <a:gd name="adj" fmla="val 16667"/>
              </a:avLst>
            </a:prstGeom>
            <a:gradFill>
              <a:gsLst>
                <a:gs pos="0">
                  <a:srgbClr val="5B835B"/>
                </a:gs>
                <a:gs pos="34000">
                  <a:srgbClr val="5D835D"/>
                </a:gs>
                <a:gs pos="70000">
                  <a:srgbClr val="5E865E"/>
                </a:gs>
                <a:gs pos="100000">
                  <a:srgbClr val="668A66"/>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63994" y="2936470"/>
              <a:ext cx="4970268" cy="118294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What the divorce means to you?</a:t>
              </a:r>
              <a:endParaRPr/>
            </a:p>
          </p:txBody>
        </p:sp>
        <p:sp>
          <p:nvSpPr>
            <p:cNvPr id="188" name="Google Shape;188;p8"/>
            <p:cNvSpPr/>
            <p:nvPr/>
          </p:nvSpPr>
          <p:spPr>
            <a:xfrm>
              <a:off x="0" y="4278446"/>
              <a:ext cx="5098256" cy="1310930"/>
            </a:xfrm>
            <a:prstGeom prst="roundRect">
              <a:avLst>
                <a:gd name="adj" fmla="val 16667"/>
              </a:avLst>
            </a:prstGeom>
            <a:gradFill>
              <a:gsLst>
                <a:gs pos="0">
                  <a:srgbClr val="7F4F4F"/>
                </a:gs>
                <a:gs pos="34000">
                  <a:srgbClr val="7F5151"/>
                </a:gs>
                <a:gs pos="70000">
                  <a:srgbClr val="825151"/>
                </a:gs>
                <a:gs pos="100000">
                  <a:srgbClr val="865A5A"/>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txBox="1"/>
            <p:nvPr/>
          </p:nvSpPr>
          <p:spPr>
            <a:xfrm>
              <a:off x="63994" y="4342440"/>
              <a:ext cx="4970268" cy="1182942"/>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Who are you after?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9"/>
          <p:cNvSpPr/>
          <p:nvPr/>
        </p:nvSpPr>
        <p:spPr>
          <a:xfrm>
            <a:off x="0" y="0"/>
            <a:ext cx="913973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txBox="1">
            <a:spLocks noGrp="1"/>
          </p:cNvSpPr>
          <p:nvPr>
            <p:ph type="title"/>
          </p:nvPr>
        </p:nvSpPr>
        <p:spPr>
          <a:xfrm>
            <a:off x="743199" y="286603"/>
            <a:ext cx="506324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2"/>
              </a:buClr>
              <a:buSzPts val="4800"/>
              <a:buFont typeface="Calibri"/>
              <a:buNone/>
            </a:pPr>
            <a:r>
              <a:rPr lang="en-US">
                <a:solidFill>
                  <a:schemeClr val="accent2"/>
                </a:solidFill>
              </a:rPr>
              <a:t>Constance Ahrons: The Good Divorce</a:t>
            </a:r>
            <a:endParaRPr/>
          </a:p>
        </p:txBody>
      </p:sp>
      <p:sp>
        <p:nvSpPr>
          <p:cNvPr id="196" name="Google Shape;196;p9"/>
          <p:cNvSpPr txBox="1">
            <a:spLocks noGrp="1"/>
          </p:cNvSpPr>
          <p:nvPr>
            <p:ph type="body" idx="1"/>
          </p:nvPr>
        </p:nvSpPr>
        <p:spPr>
          <a:xfrm>
            <a:off x="500767" y="2023962"/>
            <a:ext cx="5305672" cy="3845131"/>
          </a:xfrm>
          <a:prstGeom prst="rect">
            <a:avLst/>
          </a:prstGeom>
          <a:noFill/>
          <a:ln>
            <a:noFill/>
          </a:ln>
        </p:spPr>
        <p:txBody>
          <a:bodyPr spcFirstLastPara="1" wrap="square" lIns="0" tIns="45700" rIns="0" bIns="45700" anchor="t" anchorCtr="0">
            <a:normAutofit/>
          </a:bodyPr>
          <a:lstStyle/>
          <a:p>
            <a:pPr marL="91440" lvl="0" indent="-254000" algn="l" rtl="0">
              <a:lnSpc>
                <a:spcPct val="90000"/>
              </a:lnSpc>
              <a:spcBef>
                <a:spcPts val="0"/>
              </a:spcBef>
              <a:spcAft>
                <a:spcPts val="0"/>
              </a:spcAft>
              <a:buSzPts val="4000"/>
              <a:buChar char=" "/>
            </a:pPr>
            <a:r>
              <a:rPr lang="en-US" sz="4000" dirty="0"/>
              <a:t>Cooperative Colleagues</a:t>
            </a:r>
            <a:endParaRPr dirty="0"/>
          </a:p>
          <a:p>
            <a:pPr marL="91440" lvl="0" indent="-254000" algn="l" rtl="0">
              <a:lnSpc>
                <a:spcPct val="90000"/>
              </a:lnSpc>
              <a:spcBef>
                <a:spcPts val="1400"/>
              </a:spcBef>
              <a:spcAft>
                <a:spcPts val="0"/>
              </a:spcAft>
              <a:buSzPts val="4000"/>
              <a:buChar char=" "/>
            </a:pPr>
            <a:r>
              <a:rPr lang="en-US" sz="4000" dirty="0"/>
              <a:t>Perfect Pals </a:t>
            </a:r>
            <a:endParaRPr dirty="0"/>
          </a:p>
          <a:p>
            <a:pPr marL="91440" lvl="0" indent="-254000" algn="l" rtl="0">
              <a:lnSpc>
                <a:spcPct val="90000"/>
              </a:lnSpc>
              <a:spcBef>
                <a:spcPts val="1400"/>
              </a:spcBef>
              <a:spcAft>
                <a:spcPts val="0"/>
              </a:spcAft>
              <a:buSzPts val="4000"/>
              <a:buChar char=" "/>
            </a:pPr>
            <a:r>
              <a:rPr lang="en-US" sz="4000" dirty="0"/>
              <a:t>Angry Associates</a:t>
            </a:r>
            <a:endParaRPr dirty="0"/>
          </a:p>
          <a:p>
            <a:pPr marL="91440" lvl="0" indent="-254000" algn="l" rtl="0">
              <a:lnSpc>
                <a:spcPct val="90000"/>
              </a:lnSpc>
              <a:spcBef>
                <a:spcPts val="1400"/>
              </a:spcBef>
              <a:spcAft>
                <a:spcPts val="0"/>
              </a:spcAft>
              <a:buSzPts val="4000"/>
              <a:buChar char=" "/>
            </a:pPr>
            <a:r>
              <a:rPr lang="en-US" sz="4000" dirty="0"/>
              <a:t>Fiery Foes</a:t>
            </a:r>
            <a:endParaRPr dirty="0"/>
          </a:p>
          <a:p>
            <a:pPr marL="91440" lvl="0" indent="0" algn="l" rtl="0">
              <a:lnSpc>
                <a:spcPct val="90000"/>
              </a:lnSpc>
              <a:spcBef>
                <a:spcPts val="1400"/>
              </a:spcBef>
              <a:spcAft>
                <a:spcPts val="0"/>
              </a:spcAft>
              <a:buSzPts val="2000"/>
              <a:buNone/>
            </a:pPr>
            <a:endParaRPr dirty="0"/>
          </a:p>
        </p:txBody>
      </p:sp>
      <p:sp>
        <p:nvSpPr>
          <p:cNvPr id="197" name="Google Shape;197;p9"/>
          <p:cNvSpPr/>
          <p:nvPr/>
        </p:nvSpPr>
        <p:spPr>
          <a:xfrm>
            <a:off x="6108112"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099617"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1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0"/>
          <p:cNvSpPr/>
          <p:nvPr/>
        </p:nvSpPr>
        <p:spPr>
          <a:xfrm>
            <a:off x="1090108" y="0"/>
            <a:ext cx="349304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0"/>
          <p:cNvSpPr txBox="1">
            <a:spLocks noGrp="1"/>
          </p:cNvSpPr>
          <p:nvPr>
            <p:ph type="title"/>
          </p:nvPr>
        </p:nvSpPr>
        <p:spPr>
          <a:xfrm>
            <a:off x="1425872" y="1111753"/>
            <a:ext cx="2790265" cy="4634494"/>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2800"/>
              <a:buFont typeface="Calibri"/>
              <a:buNone/>
            </a:pPr>
            <a:r>
              <a:rPr lang="en-US" sz="2800">
                <a:solidFill>
                  <a:srgbClr val="FFFFFF"/>
                </a:solidFill>
              </a:rPr>
              <a:t>Holmes Rahe Stress Inventory</a:t>
            </a:r>
            <a:endParaRPr/>
          </a:p>
        </p:txBody>
      </p:sp>
      <p:sp>
        <p:nvSpPr>
          <p:cNvPr id="206" name="Google Shape;206;p10"/>
          <p:cNvSpPr/>
          <p:nvPr/>
        </p:nvSpPr>
        <p:spPr>
          <a:xfrm>
            <a:off x="0" y="0"/>
            <a:ext cx="1090108" cy="6858000"/>
          </a:xfrm>
          <a:prstGeom prst="rect">
            <a:avLst/>
          </a:prstGeom>
          <a:solidFill>
            <a:srgbClr val="3F3F3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0"/>
          <p:cNvSpPr txBox="1">
            <a:spLocks noGrp="1"/>
          </p:cNvSpPr>
          <p:nvPr>
            <p:ph type="body" idx="1"/>
          </p:nvPr>
        </p:nvSpPr>
        <p:spPr>
          <a:xfrm>
            <a:off x="4927654" y="1111753"/>
            <a:ext cx="3793047" cy="4628275"/>
          </a:xfrm>
          <a:prstGeom prst="rect">
            <a:avLst/>
          </a:prstGeom>
          <a:noFill/>
          <a:ln>
            <a:noFill/>
          </a:ln>
        </p:spPr>
        <p:txBody>
          <a:bodyPr spcFirstLastPara="1" wrap="square" lIns="0" tIns="45700" rIns="0" bIns="45700" anchor="ctr" anchorCtr="0">
            <a:normAutofit/>
          </a:bodyPr>
          <a:lstStyle/>
          <a:p>
            <a:pPr marL="91440" lvl="0" indent="-127000" algn="l" rtl="0">
              <a:lnSpc>
                <a:spcPct val="90000"/>
              </a:lnSpc>
              <a:spcBef>
                <a:spcPts val="0"/>
              </a:spcBef>
              <a:spcAft>
                <a:spcPts val="0"/>
              </a:spcAft>
              <a:buSzPts val="2000"/>
              <a:buChar char=" "/>
            </a:pPr>
            <a:r>
              <a:rPr lang="en-US">
                <a:solidFill>
                  <a:srgbClr val="262626"/>
                </a:solidFill>
              </a:rPr>
              <a:t>Divorce and Separation are more stressful than going to prison </a:t>
            </a:r>
            <a:endParaRPr/>
          </a:p>
          <a:p>
            <a:pPr marL="91440" lvl="0" indent="-127000" algn="l" rtl="0">
              <a:lnSpc>
                <a:spcPct val="90000"/>
              </a:lnSpc>
              <a:spcBef>
                <a:spcPts val="1400"/>
              </a:spcBef>
              <a:spcAft>
                <a:spcPts val="0"/>
              </a:spcAft>
              <a:buSzPts val="2000"/>
              <a:buChar char=" "/>
            </a:pPr>
            <a:r>
              <a:rPr lang="en-US">
                <a:solidFill>
                  <a:srgbClr val="262626"/>
                </a:solidFill>
              </a:rPr>
              <a:t>Only thing more stressful than death of the spouse.</a:t>
            </a:r>
            <a:endParaRPr/>
          </a:p>
          <a:p>
            <a:pPr marL="91440" lvl="0" indent="0" algn="l" rtl="0">
              <a:lnSpc>
                <a:spcPct val="90000"/>
              </a:lnSpc>
              <a:spcBef>
                <a:spcPts val="1400"/>
              </a:spcBef>
              <a:spcAft>
                <a:spcPts val="0"/>
              </a:spcAft>
              <a:buSzPts val="2000"/>
              <a:buNone/>
            </a:pPr>
            <a:endParaRPr>
              <a:solidFill>
                <a:srgbClr val="262626"/>
              </a:solidFill>
            </a:endParaRPr>
          </a:p>
          <a:p>
            <a:pPr marL="91440" lvl="0" indent="-127000" algn="l" rtl="0">
              <a:lnSpc>
                <a:spcPct val="90000"/>
              </a:lnSpc>
              <a:spcBef>
                <a:spcPts val="1400"/>
              </a:spcBef>
              <a:spcAft>
                <a:spcPts val="0"/>
              </a:spcAft>
              <a:buSzPts val="2000"/>
              <a:buChar char=" "/>
            </a:pPr>
            <a:r>
              <a:rPr lang="en-US">
                <a:solidFill>
                  <a:srgbClr val="262626"/>
                </a:solidFill>
              </a:rPr>
              <a:t>https://www.stress.org/holmes-rahe-stress-inventory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5858"/>
        </a:solidFill>
        <a:effectLst/>
      </p:bgPr>
    </p:bg>
    <p:spTree>
      <p:nvGrpSpPr>
        <p:cNvPr id="1" name="Shape 211"/>
        <p:cNvGrpSpPr/>
        <p:nvPr/>
      </p:nvGrpSpPr>
      <p:grpSpPr>
        <a:xfrm>
          <a:off x="0" y="0"/>
          <a:ext cx="0" cy="0"/>
          <a:chOff x="0" y="0"/>
          <a:chExt cx="0" cy="0"/>
        </a:xfrm>
      </p:grpSpPr>
      <p:sp>
        <p:nvSpPr>
          <p:cNvPr id="212" name="Google Shape;212;p11"/>
          <p:cNvSpPr/>
          <p:nvPr/>
        </p:nvSpPr>
        <p:spPr>
          <a:xfrm>
            <a:off x="0" y="0"/>
            <a:ext cx="343422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1"/>
          <p:cNvSpPr txBox="1">
            <a:spLocks noGrp="1"/>
          </p:cNvSpPr>
          <p:nvPr>
            <p:ph type="title"/>
          </p:nvPr>
        </p:nvSpPr>
        <p:spPr>
          <a:xfrm>
            <a:off x="586407" y="643467"/>
            <a:ext cx="2600677" cy="557106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Cumulative Stress</a:t>
            </a:r>
            <a:endParaRPr/>
          </a:p>
        </p:txBody>
      </p:sp>
      <p:sp>
        <p:nvSpPr>
          <p:cNvPr id="214" name="Google Shape;214;p11"/>
          <p:cNvSpPr/>
          <p:nvPr/>
        </p:nvSpPr>
        <p:spPr>
          <a:xfrm>
            <a:off x="3434229" y="0"/>
            <a:ext cx="570977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txBox="1">
            <a:spLocks noGrp="1"/>
          </p:cNvSpPr>
          <p:nvPr>
            <p:ph type="body" idx="1"/>
          </p:nvPr>
        </p:nvSpPr>
        <p:spPr>
          <a:xfrm>
            <a:off x="3843154" y="643467"/>
            <a:ext cx="4578216" cy="5571065"/>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SzPts val="3600"/>
              <a:buNone/>
            </a:pPr>
            <a:r>
              <a:rPr lang="en-US" sz="3600">
                <a:solidFill>
                  <a:srgbClr val="FFFFFF"/>
                </a:solidFill>
              </a:rPr>
              <a:t># of previous stressors in the prior 2-3 years</a:t>
            </a:r>
            <a:endParaRPr/>
          </a:p>
          <a:p>
            <a:pPr marL="0" lvl="0" indent="0" algn="l" rtl="0">
              <a:lnSpc>
                <a:spcPct val="90000"/>
              </a:lnSpc>
              <a:spcBef>
                <a:spcPts val="1400"/>
              </a:spcBef>
              <a:spcAft>
                <a:spcPts val="0"/>
              </a:spcAft>
              <a:buSzPts val="3600"/>
              <a:buNone/>
            </a:pPr>
            <a:r>
              <a:rPr lang="en-US" sz="3600">
                <a:solidFill>
                  <a:srgbClr val="FFFFFF"/>
                </a:solidFill>
              </a:rPr>
              <a:t>Role change</a:t>
            </a:r>
            <a:endParaRPr/>
          </a:p>
          <a:p>
            <a:pPr marL="91440" lvl="0" indent="0" algn="l" rtl="0">
              <a:lnSpc>
                <a:spcPct val="90000"/>
              </a:lnSpc>
              <a:spcBef>
                <a:spcPts val="1400"/>
              </a:spcBef>
              <a:spcAft>
                <a:spcPts val="0"/>
              </a:spcAft>
              <a:buSzPts val="1600"/>
              <a:buFont typeface="Noto Sans Symbols"/>
              <a:buNone/>
            </a:pPr>
            <a:endParaRPr sz="16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12"/>
          <p:cNvSpPr/>
          <p:nvPr/>
        </p:nvSpPr>
        <p:spPr>
          <a:xfrm>
            <a:off x="113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2"/>
          <p:cNvSpPr/>
          <p:nvPr/>
        </p:nvSpPr>
        <p:spPr>
          <a:xfrm>
            <a:off x="1130" y="4953000"/>
            <a:ext cx="9141714"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2"/>
          <p:cNvSpPr txBox="1">
            <a:spLocks noGrp="1"/>
          </p:cNvSpPr>
          <p:nvPr>
            <p:ph type="title"/>
          </p:nvPr>
        </p:nvSpPr>
        <p:spPr>
          <a:xfrm>
            <a:off x="800100" y="5252936"/>
            <a:ext cx="7543800" cy="1028715"/>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100"/>
              <a:buFont typeface="Calibri"/>
              <a:buNone/>
            </a:pPr>
            <a:r>
              <a:rPr lang="en-US" sz="4100">
                <a:solidFill>
                  <a:srgbClr val="FFFFFF"/>
                </a:solidFill>
              </a:rPr>
              <a:t>Factors that mitigate and aggravate</a:t>
            </a:r>
            <a:endParaRPr/>
          </a:p>
        </p:txBody>
      </p:sp>
      <p:sp>
        <p:nvSpPr>
          <p:cNvPr id="223" name="Google Shape;223;p12"/>
          <p:cNvSpPr/>
          <p:nvPr/>
        </p:nvSpPr>
        <p:spPr>
          <a:xfrm>
            <a:off x="1130" y="4906176"/>
            <a:ext cx="9141714"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2"/>
          <p:cNvGrpSpPr/>
          <p:nvPr/>
        </p:nvGrpSpPr>
        <p:grpSpPr>
          <a:xfrm>
            <a:off x="485153" y="1144326"/>
            <a:ext cx="8170248" cy="2617523"/>
            <a:chOff x="2554" y="500859"/>
            <a:chExt cx="8170248" cy="2617523"/>
          </a:xfrm>
        </p:grpSpPr>
        <p:sp>
          <p:nvSpPr>
            <p:cNvPr id="225" name="Google Shape;225;p12"/>
            <p:cNvSpPr/>
            <p:nvPr/>
          </p:nvSpPr>
          <p:spPr>
            <a:xfrm>
              <a:off x="2554" y="500859"/>
              <a:ext cx="2490929" cy="763876"/>
            </a:xfrm>
            <a:prstGeom prst="rect">
              <a:avLst/>
            </a:prstGeom>
            <a:solidFill>
              <a:schemeClr val="accent5"/>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2"/>
            <p:cNvSpPr txBox="1"/>
            <p:nvPr/>
          </p:nvSpPr>
          <p:spPr>
            <a:xfrm>
              <a:off x="2554" y="500859"/>
              <a:ext cx="2490929" cy="763876"/>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Who wants the divorce?</a:t>
              </a:r>
              <a:endParaRPr/>
            </a:p>
          </p:txBody>
        </p:sp>
        <p:sp>
          <p:nvSpPr>
            <p:cNvPr id="227" name="Google Shape;227;p12"/>
            <p:cNvSpPr/>
            <p:nvPr/>
          </p:nvSpPr>
          <p:spPr>
            <a:xfrm>
              <a:off x="2554" y="1264735"/>
              <a:ext cx="2490929" cy="1853647"/>
            </a:xfrm>
            <a:prstGeom prst="rect">
              <a:avLst/>
            </a:prstGeom>
            <a:solidFill>
              <a:srgbClr val="DBD7D7">
                <a:alpha val="89803"/>
              </a:srgbClr>
            </a:solidFill>
            <a:ln w="15875" cap="flat" cmpd="sng">
              <a:solidFill>
                <a:srgbClr val="DBD7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2"/>
            <p:cNvSpPr txBox="1"/>
            <p:nvPr/>
          </p:nvSpPr>
          <p:spPr>
            <a:xfrm>
              <a:off x="2554" y="1264735"/>
              <a:ext cx="2490929" cy="1853647"/>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One or both?</a:t>
              </a:r>
            </a:p>
            <a:p>
              <a:endParaRPr lang="en-US" b="1" dirty="0"/>
            </a:p>
            <a:p>
              <a:endParaRPr lang="en-US" b="1" dirty="0"/>
            </a:p>
            <a:p>
              <a:r>
                <a:rPr lang="en-US" b="1" dirty="0"/>
                <a:t>Crazy Time: Surviving Divorce and Building a New Life</a:t>
              </a:r>
            </a:p>
            <a:p>
              <a:r>
                <a:rPr lang="en-US" dirty="0"/>
                <a:t>by Abigail Trafford</a:t>
              </a:r>
            </a:p>
            <a:p>
              <a:pPr marL="228600" marR="0" lvl="1" indent="-228600" algn="l" rtl="0">
                <a:lnSpc>
                  <a:spcPct val="90000"/>
                </a:lnSpc>
                <a:spcBef>
                  <a:spcPts val="0"/>
                </a:spcBef>
                <a:spcAft>
                  <a:spcPts val="0"/>
                </a:spcAft>
                <a:buClr>
                  <a:schemeClr val="dk1"/>
                </a:buClr>
                <a:buSzPts val="2100"/>
                <a:buFont typeface="Calibri"/>
                <a:buChar char="•"/>
              </a:pPr>
              <a:endParaRPr dirty="0"/>
            </a:p>
          </p:txBody>
        </p:sp>
        <p:sp>
          <p:nvSpPr>
            <p:cNvPr id="229" name="Google Shape;229;p12"/>
            <p:cNvSpPr/>
            <p:nvPr/>
          </p:nvSpPr>
          <p:spPr>
            <a:xfrm>
              <a:off x="2842214" y="500859"/>
              <a:ext cx="2490929" cy="763876"/>
            </a:xfrm>
            <a:prstGeom prst="rect">
              <a:avLst/>
            </a:prstGeom>
            <a:solidFill>
              <a:srgbClr val="6E8C89"/>
            </a:solidFill>
            <a:ln w="15875" cap="flat" cmpd="sng">
              <a:solidFill>
                <a:srgbClr val="6E8C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2"/>
            <p:cNvSpPr txBox="1"/>
            <p:nvPr/>
          </p:nvSpPr>
          <p:spPr>
            <a:xfrm>
              <a:off x="2842214" y="500859"/>
              <a:ext cx="2490929" cy="763876"/>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Was it a “surprise?”</a:t>
              </a:r>
              <a:endParaRPr/>
            </a:p>
          </p:txBody>
        </p:sp>
        <p:sp>
          <p:nvSpPr>
            <p:cNvPr id="231" name="Google Shape;231;p12"/>
            <p:cNvSpPr/>
            <p:nvPr/>
          </p:nvSpPr>
          <p:spPr>
            <a:xfrm>
              <a:off x="2842214" y="1264735"/>
              <a:ext cx="2490929" cy="1853647"/>
            </a:xfrm>
            <a:prstGeom prst="rect">
              <a:avLst/>
            </a:prstGeom>
            <a:solidFill>
              <a:srgbClr val="D8D3D3">
                <a:alpha val="89803"/>
              </a:srgbClr>
            </a:solidFill>
            <a:ln w="15875" cap="flat" cmpd="sng">
              <a:solidFill>
                <a:srgbClr val="D8D3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2"/>
            <p:cNvSpPr txBox="1"/>
            <p:nvPr/>
          </p:nvSpPr>
          <p:spPr>
            <a:xfrm>
              <a:off x="2842214" y="1264735"/>
              <a:ext cx="2490929" cy="1853647"/>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0" i="0" u="none" strike="noStrike" cap="none">
                  <a:solidFill>
                    <a:schemeClr val="dk1"/>
                  </a:solidFill>
                  <a:latin typeface="Calibri"/>
                  <a:ea typeface="Calibri"/>
                  <a:cs typeface="Calibri"/>
                  <a:sym typeface="Calibri"/>
                </a:rPr>
                <a:t>Were signs ignored?</a:t>
              </a:r>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a:solidFill>
                    <a:schemeClr val="dk1"/>
                  </a:solidFill>
                  <a:latin typeface="Calibri"/>
                  <a:ea typeface="Calibri"/>
                  <a:cs typeface="Calibri"/>
                  <a:sym typeface="Calibri"/>
                </a:rPr>
                <a:t>Were there a lot of secrets?</a:t>
              </a:r>
              <a:endParaRPr/>
            </a:p>
          </p:txBody>
        </p:sp>
        <p:sp>
          <p:nvSpPr>
            <p:cNvPr id="233" name="Google Shape;233;p12"/>
            <p:cNvSpPr/>
            <p:nvPr/>
          </p:nvSpPr>
          <p:spPr>
            <a:xfrm>
              <a:off x="5681873" y="500859"/>
              <a:ext cx="2490929" cy="763876"/>
            </a:xfrm>
            <a:prstGeom prst="rect">
              <a:avLst/>
            </a:prstGeom>
            <a:solidFill>
              <a:srgbClr val="845C5C"/>
            </a:solidFill>
            <a:ln w="15875" cap="flat" cmpd="sng">
              <a:solidFill>
                <a:srgbClr val="845C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txBox="1"/>
            <p:nvPr/>
          </p:nvSpPr>
          <p:spPr>
            <a:xfrm>
              <a:off x="5681873" y="500859"/>
              <a:ext cx="2490929" cy="763876"/>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dirty="0">
                  <a:solidFill>
                    <a:schemeClr val="lt1"/>
                  </a:solidFill>
                  <a:latin typeface="Calibri"/>
                  <a:ea typeface="Calibri"/>
                  <a:cs typeface="Calibri"/>
                  <a:sym typeface="Calibri"/>
                </a:rPr>
                <a:t>Contributing factors to the divorce</a:t>
              </a:r>
              <a:endParaRPr dirty="0"/>
            </a:p>
          </p:txBody>
        </p:sp>
        <p:sp>
          <p:nvSpPr>
            <p:cNvPr id="235" name="Google Shape;235;p12"/>
            <p:cNvSpPr/>
            <p:nvPr/>
          </p:nvSpPr>
          <p:spPr>
            <a:xfrm>
              <a:off x="5681873" y="1264735"/>
              <a:ext cx="2490929" cy="1853647"/>
            </a:xfrm>
            <a:prstGeom prst="rect">
              <a:avLst/>
            </a:prstGeom>
            <a:solidFill>
              <a:srgbClr val="D7CFCF">
                <a:alpha val="89803"/>
              </a:srgbClr>
            </a:solidFill>
            <a:ln w="15875" cap="flat" cmpd="sng">
              <a:solidFill>
                <a:srgbClr val="D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2"/>
            <p:cNvSpPr txBox="1"/>
            <p:nvPr/>
          </p:nvSpPr>
          <p:spPr>
            <a:xfrm>
              <a:off x="5681873" y="1264735"/>
              <a:ext cx="2490929" cy="1853647"/>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000" b="0" i="0" u="none" strike="noStrike" cap="none" dirty="0">
                  <a:solidFill>
                    <a:schemeClr val="dk1"/>
                  </a:solidFill>
                  <a:latin typeface="Calibri"/>
                  <a:ea typeface="Calibri"/>
                  <a:cs typeface="Calibri"/>
                  <a:sym typeface="Calibri"/>
                </a:rPr>
                <a:t>Domestic Violence</a:t>
              </a:r>
              <a:endParaRPr sz="2000" dirty="0"/>
            </a:p>
            <a:p>
              <a:pPr marL="228600" marR="0" lvl="1" indent="-228600" algn="l" rtl="0">
                <a:lnSpc>
                  <a:spcPct val="90000"/>
                </a:lnSpc>
                <a:spcBef>
                  <a:spcPts val="315"/>
                </a:spcBef>
                <a:spcAft>
                  <a:spcPts val="0"/>
                </a:spcAft>
                <a:buClr>
                  <a:schemeClr val="dk1"/>
                </a:buClr>
                <a:buSzPts val="2100"/>
                <a:buFont typeface="Calibri"/>
                <a:buChar char="•"/>
              </a:pPr>
              <a:r>
                <a:rPr lang="en-US" sz="2000" b="0" i="0" u="none" strike="noStrike" cap="none" dirty="0">
                  <a:solidFill>
                    <a:schemeClr val="dk1"/>
                  </a:solidFill>
                  <a:latin typeface="Calibri"/>
                  <a:ea typeface="Calibri"/>
                  <a:cs typeface="Calibri"/>
                  <a:sym typeface="Calibri"/>
                </a:rPr>
                <a:t>Affairs</a:t>
              </a:r>
              <a:endParaRPr sz="2000" dirty="0"/>
            </a:p>
            <a:p>
              <a:pPr marL="228600" marR="0" lvl="1" indent="-228600" algn="l" rtl="0">
                <a:lnSpc>
                  <a:spcPct val="90000"/>
                </a:lnSpc>
                <a:spcBef>
                  <a:spcPts val="315"/>
                </a:spcBef>
                <a:spcAft>
                  <a:spcPts val="0"/>
                </a:spcAft>
                <a:buClr>
                  <a:schemeClr val="dk1"/>
                </a:buClr>
                <a:buSzPts val="2100"/>
                <a:buFont typeface="Calibri"/>
                <a:buChar char="•"/>
              </a:pPr>
              <a:r>
                <a:rPr lang="en-US" sz="2000" b="0" i="0" u="none" strike="noStrike" cap="none" dirty="0">
                  <a:solidFill>
                    <a:schemeClr val="dk1"/>
                  </a:solidFill>
                  <a:latin typeface="Calibri"/>
                  <a:ea typeface="Calibri"/>
                  <a:cs typeface="Calibri"/>
                  <a:sym typeface="Calibri"/>
                </a:rPr>
                <a:t>Substance Use and abuse </a:t>
              </a:r>
            </a:p>
            <a:p>
              <a:pPr marL="228600" marR="0" lvl="1" indent="-228600" algn="l" rtl="0">
                <a:lnSpc>
                  <a:spcPct val="90000"/>
                </a:lnSpc>
                <a:spcBef>
                  <a:spcPts val="315"/>
                </a:spcBef>
                <a:spcAft>
                  <a:spcPts val="0"/>
                </a:spcAft>
                <a:buClr>
                  <a:schemeClr val="dk1"/>
                </a:buClr>
                <a:buSzPts val="2100"/>
                <a:buFont typeface="Calibri"/>
                <a:buChar char="•"/>
              </a:pPr>
              <a:r>
                <a:rPr lang="en-US" sz="2000" dirty="0">
                  <a:solidFill>
                    <a:schemeClr val="dk1"/>
                  </a:solidFill>
                  <a:latin typeface="Calibri"/>
                  <a:cs typeface="Calibri"/>
                  <a:sym typeface="Calibri"/>
                </a:rPr>
                <a:t>Betrayal</a:t>
              </a:r>
              <a:endParaRPr sz="20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Factors that mitigate and aggravate</a:t>
            </a:r>
            <a:endParaRPr/>
          </a:p>
        </p:txBody>
      </p:sp>
      <p:grpSp>
        <p:nvGrpSpPr>
          <p:cNvPr id="242" name="Google Shape;242;p13"/>
          <p:cNvGrpSpPr/>
          <p:nvPr/>
        </p:nvGrpSpPr>
        <p:grpSpPr>
          <a:xfrm>
            <a:off x="822722" y="2101543"/>
            <a:ext cx="7543800" cy="4143826"/>
            <a:chOff x="0" y="3029"/>
            <a:chExt cx="7543800" cy="4143826"/>
          </a:xfrm>
        </p:grpSpPr>
        <p:sp>
          <p:nvSpPr>
            <p:cNvPr id="243" name="Google Shape;243;p13"/>
            <p:cNvSpPr/>
            <p:nvPr/>
          </p:nvSpPr>
          <p:spPr>
            <a:xfrm>
              <a:off x="0" y="519629"/>
              <a:ext cx="7543800" cy="2039625"/>
            </a:xfrm>
            <a:prstGeom prst="rect">
              <a:avLst/>
            </a:prstGeom>
            <a:solidFill>
              <a:schemeClr val="lt2">
                <a:alpha val="89803"/>
              </a:scheme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txBox="1"/>
            <p:nvPr/>
          </p:nvSpPr>
          <p:spPr>
            <a:xfrm>
              <a:off x="0" y="519629"/>
              <a:ext cx="7543800" cy="2039625"/>
            </a:xfrm>
            <a:prstGeom prst="rect">
              <a:avLst/>
            </a:prstGeom>
            <a:noFill/>
            <a:ln>
              <a:noFill/>
            </a:ln>
          </p:spPr>
          <p:txBody>
            <a:bodyPr spcFirstLastPara="1" wrap="square" lIns="585475" tIns="728975" rIns="585475" bIns="248900" anchor="t" anchorCtr="0">
              <a:noAutofit/>
            </a:bodyPr>
            <a:lstStyle/>
            <a:p>
              <a:pPr marL="285750" marR="0" lvl="1" indent="-285750" algn="l" rtl="0">
                <a:lnSpc>
                  <a:spcPct val="90000"/>
                </a:lnSpc>
                <a:spcBef>
                  <a:spcPts val="0"/>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Serious Disorders</a:t>
              </a:r>
              <a:endParaRPr/>
            </a:p>
            <a:p>
              <a:pPr marL="285750" marR="0" lvl="1"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Personality Disorders</a:t>
              </a:r>
              <a:endParaRPr/>
            </a:p>
          </p:txBody>
        </p:sp>
        <p:sp>
          <p:nvSpPr>
            <p:cNvPr id="245" name="Google Shape;245;p13"/>
            <p:cNvSpPr/>
            <p:nvPr/>
          </p:nvSpPr>
          <p:spPr>
            <a:xfrm>
              <a:off x="377190" y="3029"/>
              <a:ext cx="5280660" cy="1033200"/>
            </a:xfrm>
            <a:prstGeom prst="roundRect">
              <a:avLst>
                <a:gd name="adj" fmla="val 16667"/>
              </a:avLst>
            </a:prstGeom>
            <a:solidFill>
              <a:schemeClr val="dk2"/>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a:off x="427627" y="53466"/>
              <a:ext cx="5179786" cy="932326"/>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Mental Illness</a:t>
              </a:r>
              <a:endParaRPr/>
            </a:p>
          </p:txBody>
        </p:sp>
        <p:sp>
          <p:nvSpPr>
            <p:cNvPr id="247" name="Google Shape;247;p13"/>
            <p:cNvSpPr/>
            <p:nvPr/>
          </p:nvSpPr>
          <p:spPr>
            <a:xfrm>
              <a:off x="0" y="3264855"/>
              <a:ext cx="7543800" cy="882000"/>
            </a:xfrm>
            <a:prstGeom prst="rect">
              <a:avLst/>
            </a:prstGeom>
            <a:solidFill>
              <a:schemeClr val="lt2">
                <a:alpha val="89803"/>
              </a:scheme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396479" y="2730287"/>
              <a:ext cx="5280660" cy="1033200"/>
            </a:xfrm>
            <a:prstGeom prst="roundRect">
              <a:avLst>
                <a:gd name="adj" fmla="val 16667"/>
              </a:avLst>
            </a:prstGeom>
            <a:solidFill>
              <a:schemeClr val="dk2"/>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txBox="1"/>
            <p:nvPr/>
          </p:nvSpPr>
          <p:spPr>
            <a:xfrm>
              <a:off x="446916" y="2780724"/>
              <a:ext cx="5179786" cy="932326"/>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en-US" sz="3500" dirty="0">
                  <a:solidFill>
                    <a:schemeClr val="lt1"/>
                  </a:solidFill>
                  <a:latin typeface="Calibri"/>
                  <a:ea typeface="Calibri"/>
                  <a:cs typeface="Calibri"/>
                  <a:sym typeface="Calibri"/>
                </a:rPr>
                <a:t>Falling “out of love.”</a:t>
              </a:r>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14"/>
          <p:cNvSpPr/>
          <p:nvPr/>
        </p:nvSpPr>
        <p:spPr>
          <a:xfrm>
            <a:off x="113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4"/>
          <p:cNvSpPr/>
          <p:nvPr/>
        </p:nvSpPr>
        <p:spPr>
          <a:xfrm>
            <a:off x="1130" y="4953000"/>
            <a:ext cx="9141714"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txBox="1">
            <a:spLocks noGrp="1"/>
          </p:cNvSpPr>
          <p:nvPr>
            <p:ph type="title"/>
          </p:nvPr>
        </p:nvSpPr>
        <p:spPr>
          <a:xfrm>
            <a:off x="800100" y="5252936"/>
            <a:ext cx="7543800" cy="1028715"/>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800"/>
              <a:buFont typeface="Calibri"/>
              <a:buNone/>
            </a:pPr>
            <a:r>
              <a:rPr lang="en-US">
                <a:solidFill>
                  <a:srgbClr val="FFFFFF"/>
                </a:solidFill>
              </a:rPr>
              <a:t>Role Theory</a:t>
            </a:r>
            <a:endParaRPr/>
          </a:p>
        </p:txBody>
      </p:sp>
      <p:sp>
        <p:nvSpPr>
          <p:cNvPr id="257" name="Google Shape;257;p14"/>
          <p:cNvSpPr txBox="1">
            <a:spLocks noGrp="1"/>
          </p:cNvSpPr>
          <p:nvPr>
            <p:ph type="body" idx="1"/>
          </p:nvPr>
        </p:nvSpPr>
        <p:spPr>
          <a:xfrm>
            <a:off x="822960" y="1086678"/>
            <a:ext cx="7520940" cy="3471467"/>
          </a:xfrm>
          <a:prstGeom prst="rect">
            <a:avLst/>
          </a:prstGeom>
          <a:noFill/>
          <a:ln>
            <a:noFill/>
          </a:ln>
        </p:spPr>
        <p:txBody>
          <a:bodyPr spcFirstLastPara="1" wrap="square" lIns="0" tIns="45700" rIns="0" bIns="45700" anchor="t" anchorCtr="0">
            <a:normAutofit/>
          </a:bodyPr>
          <a:lstStyle/>
          <a:p>
            <a:pPr marL="91440" lvl="0" indent="-203200" algn="l" rtl="0">
              <a:lnSpc>
                <a:spcPct val="90000"/>
              </a:lnSpc>
              <a:spcBef>
                <a:spcPts val="0"/>
              </a:spcBef>
              <a:spcAft>
                <a:spcPts val="0"/>
              </a:spcAft>
              <a:buSzPts val="3200"/>
              <a:buChar char=" "/>
            </a:pPr>
            <a:r>
              <a:rPr lang="en-US" sz="3200"/>
              <a:t>Role theory refers to the cultural norms regarding psychological and interactional aspects of members of society, such as mothers, fathers, sons, daughters, and grandparents. </a:t>
            </a:r>
            <a:endParaRPr/>
          </a:p>
          <a:p>
            <a:pPr marL="91440" lvl="0" indent="-203200" algn="l" rtl="0">
              <a:lnSpc>
                <a:spcPct val="90000"/>
              </a:lnSpc>
              <a:spcBef>
                <a:spcPts val="1400"/>
              </a:spcBef>
              <a:spcAft>
                <a:spcPts val="0"/>
              </a:spcAft>
              <a:buSzPts val="3200"/>
              <a:buChar char=" "/>
            </a:pPr>
            <a:r>
              <a:rPr lang="en-US" sz="3200"/>
              <a:t>Encyclopedia of Applied Psychology (2004)</a:t>
            </a:r>
            <a:endParaRPr/>
          </a:p>
        </p:txBody>
      </p:sp>
      <p:sp>
        <p:nvSpPr>
          <p:cNvPr id="258" name="Google Shape;258;p14"/>
          <p:cNvSpPr/>
          <p:nvPr/>
        </p:nvSpPr>
        <p:spPr>
          <a:xfrm>
            <a:off x="1130" y="4906176"/>
            <a:ext cx="9141714"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Divorce and the Impact on Socially Defined Roles</a:t>
            </a:r>
            <a:endParaRPr/>
          </a:p>
        </p:txBody>
      </p:sp>
      <p:sp>
        <p:nvSpPr>
          <p:cNvPr id="264" name="Google Shape;264;p1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77800" algn="l" rtl="0">
              <a:lnSpc>
                <a:spcPct val="90000"/>
              </a:lnSpc>
              <a:spcBef>
                <a:spcPts val="0"/>
              </a:spcBef>
              <a:spcAft>
                <a:spcPts val="0"/>
              </a:spcAft>
              <a:buSzPts val="2800"/>
              <a:buFont typeface="Noto Sans Symbols"/>
              <a:buChar char="❖"/>
            </a:pPr>
            <a:r>
              <a:rPr lang="en-US" sz="2800"/>
              <a:t>Divorce changes the role of marital partner</a:t>
            </a:r>
            <a:endParaRPr/>
          </a:p>
          <a:p>
            <a:pPr marL="384048" lvl="1" indent="-182880" algn="l" rtl="0">
              <a:lnSpc>
                <a:spcPct val="90000"/>
              </a:lnSpc>
              <a:spcBef>
                <a:spcPts val="400"/>
              </a:spcBef>
              <a:spcAft>
                <a:spcPts val="0"/>
              </a:spcAft>
              <a:buSzPts val="2600"/>
              <a:buFont typeface="Noto Sans Symbols"/>
              <a:buChar char="❖"/>
            </a:pPr>
            <a:r>
              <a:rPr lang="en-US" sz="2600"/>
              <a:t>Wife</a:t>
            </a:r>
            <a:endParaRPr/>
          </a:p>
          <a:p>
            <a:pPr marL="384048" lvl="1" indent="-182880" algn="l" rtl="0">
              <a:lnSpc>
                <a:spcPct val="90000"/>
              </a:lnSpc>
              <a:spcBef>
                <a:spcPts val="600"/>
              </a:spcBef>
              <a:spcAft>
                <a:spcPts val="0"/>
              </a:spcAft>
              <a:buSzPts val="2600"/>
              <a:buFont typeface="Noto Sans Symbols"/>
              <a:buChar char="❖"/>
            </a:pPr>
            <a:r>
              <a:rPr lang="en-US" sz="2600"/>
              <a:t>Husband</a:t>
            </a:r>
            <a:endParaRPr/>
          </a:p>
          <a:p>
            <a:pPr marL="384048" lvl="1" indent="-182880" algn="l" rtl="0">
              <a:lnSpc>
                <a:spcPct val="90000"/>
              </a:lnSpc>
              <a:spcBef>
                <a:spcPts val="600"/>
              </a:spcBef>
              <a:spcAft>
                <a:spcPts val="0"/>
              </a:spcAft>
              <a:buSzPts val="2600"/>
              <a:buFont typeface="Noto Sans Symbols"/>
              <a:buChar char="❖"/>
            </a:pPr>
            <a:r>
              <a:rPr lang="en-US" sz="2600"/>
              <a:t>Caretaker</a:t>
            </a:r>
            <a:endParaRPr/>
          </a:p>
          <a:p>
            <a:pPr marL="384048" lvl="1" indent="-182880" algn="l" rtl="0">
              <a:lnSpc>
                <a:spcPct val="90000"/>
              </a:lnSpc>
              <a:spcBef>
                <a:spcPts val="600"/>
              </a:spcBef>
              <a:spcAft>
                <a:spcPts val="0"/>
              </a:spcAft>
              <a:buSzPts val="2600"/>
              <a:buFont typeface="Noto Sans Symbols"/>
              <a:buChar char="❖"/>
            </a:pPr>
            <a:r>
              <a:rPr lang="en-US" sz="2600"/>
              <a:t>Breadwinner</a:t>
            </a:r>
            <a:endParaRPr/>
          </a:p>
          <a:p>
            <a:pPr marL="384048" lvl="1" indent="-182880" algn="l" rtl="0">
              <a:lnSpc>
                <a:spcPct val="90000"/>
              </a:lnSpc>
              <a:spcBef>
                <a:spcPts val="600"/>
              </a:spcBef>
              <a:spcAft>
                <a:spcPts val="0"/>
              </a:spcAft>
              <a:buSzPts val="2600"/>
              <a:buFont typeface="Noto Sans Symbols"/>
              <a:buChar char="❖"/>
            </a:pPr>
            <a:r>
              <a:rPr lang="en-US" sz="2600"/>
              <a:t>Parent</a:t>
            </a:r>
            <a:endParaRPr/>
          </a:p>
          <a:p>
            <a:pPr marL="384048" lvl="1" indent="-182880" algn="l" rtl="0">
              <a:lnSpc>
                <a:spcPct val="90000"/>
              </a:lnSpc>
              <a:spcBef>
                <a:spcPts val="600"/>
              </a:spcBef>
              <a:spcAft>
                <a:spcPts val="0"/>
              </a:spcAft>
              <a:buSzPts val="2600"/>
              <a:buFont typeface="Noto Sans Symbols"/>
              <a:buChar char="❖"/>
            </a:pPr>
            <a:r>
              <a:rPr lang="en-US" sz="2600"/>
              <a:t>Nurturer</a:t>
            </a:r>
            <a:endParaRPr/>
          </a:p>
          <a:p>
            <a:pPr marL="0" lvl="0" indent="0" algn="l" rtl="0">
              <a:lnSpc>
                <a:spcPct val="90000"/>
              </a:lnSpc>
              <a:spcBef>
                <a:spcPts val="1600"/>
              </a:spcBef>
              <a:spcAft>
                <a:spcPts val="0"/>
              </a:spcAft>
              <a:buSzPts val="2800"/>
              <a:buNone/>
            </a:pPr>
            <a:endParaRPr sz="2800"/>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6"/>
          <p:cNvSpPr/>
          <p:nvPr/>
        </p:nvSpPr>
        <p:spPr>
          <a:xfrm>
            <a:off x="0" y="0"/>
            <a:ext cx="9144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6"/>
          <p:cNvSpPr txBox="1">
            <a:spLocks noGrp="1"/>
          </p:cNvSpPr>
          <p:nvPr>
            <p:ph type="title"/>
          </p:nvPr>
        </p:nvSpPr>
        <p:spPr>
          <a:xfrm>
            <a:off x="5894613" y="634946"/>
            <a:ext cx="2767693"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400"/>
              <a:buFont typeface="Calibri"/>
              <a:buNone/>
            </a:pPr>
            <a:r>
              <a:rPr lang="en-US" sz="3400"/>
              <a:t>How would threats to role impact Divorce</a:t>
            </a:r>
            <a:endParaRPr/>
          </a:p>
        </p:txBody>
      </p:sp>
      <p:pic>
        <p:nvPicPr>
          <p:cNvPr id="272" name="Google Shape;272;p16" descr="Shape&#10;&#10;Description automatically generated with low confidence"/>
          <p:cNvPicPr preferRelativeResize="0"/>
          <p:nvPr/>
        </p:nvPicPr>
        <p:blipFill rotWithShape="1">
          <a:blip r:embed="rId3">
            <a:alphaModFix/>
          </a:blip>
          <a:srcRect/>
          <a:stretch/>
        </p:blipFill>
        <p:spPr>
          <a:xfrm>
            <a:off x="475499" y="1593585"/>
            <a:ext cx="5182351" cy="3407398"/>
          </a:xfrm>
          <a:prstGeom prst="rect">
            <a:avLst/>
          </a:prstGeom>
          <a:noFill/>
          <a:ln>
            <a:noFill/>
          </a:ln>
        </p:spPr>
      </p:pic>
      <p:cxnSp>
        <p:nvCxnSpPr>
          <p:cNvPr id="273" name="Google Shape;273;p16"/>
          <p:cNvCxnSpPr/>
          <p:nvPr/>
        </p:nvCxnSpPr>
        <p:spPr>
          <a:xfrm>
            <a:off x="5919107" y="2085703"/>
            <a:ext cx="2674620"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274" name="Google Shape;274;p16"/>
          <p:cNvSpPr txBox="1">
            <a:spLocks noGrp="1"/>
          </p:cNvSpPr>
          <p:nvPr>
            <p:ph type="body" idx="1"/>
          </p:nvPr>
        </p:nvSpPr>
        <p:spPr>
          <a:xfrm>
            <a:off x="5894613" y="2198914"/>
            <a:ext cx="2767693" cy="367018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are people wanting? </a:t>
            </a:r>
            <a:endParaRPr/>
          </a:p>
          <a:p>
            <a:pPr marL="91440" lvl="0" indent="-127000" algn="l" rtl="0">
              <a:lnSpc>
                <a:spcPct val="90000"/>
              </a:lnSpc>
              <a:spcBef>
                <a:spcPts val="1400"/>
              </a:spcBef>
              <a:spcAft>
                <a:spcPts val="0"/>
              </a:spcAft>
              <a:buSzPts val="2000"/>
              <a:buChar char=" "/>
            </a:pPr>
            <a:r>
              <a:rPr lang="en-US"/>
              <a:t>Willing to fight for? </a:t>
            </a:r>
            <a:endParaRPr/>
          </a:p>
          <a:p>
            <a:pPr marL="91440" lvl="0" indent="-127000" algn="l" rtl="0">
              <a:lnSpc>
                <a:spcPct val="90000"/>
              </a:lnSpc>
              <a:spcBef>
                <a:spcPts val="1400"/>
              </a:spcBef>
              <a:spcAft>
                <a:spcPts val="0"/>
              </a:spcAft>
              <a:buSzPts val="2000"/>
              <a:buChar char=" "/>
            </a:pPr>
            <a:r>
              <a:rPr lang="en-US"/>
              <a:t>Discussion.</a:t>
            </a:r>
            <a:endParaRPr/>
          </a:p>
        </p:txBody>
      </p:sp>
      <p:sp>
        <p:nvSpPr>
          <p:cNvPr id="275" name="Google Shape;275;p16"/>
          <p:cNvSpPr/>
          <p:nvPr/>
        </p:nvSpPr>
        <p:spPr>
          <a:xfrm>
            <a:off x="11" y="6334316"/>
            <a:ext cx="9143989"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0" y="6400800"/>
            <a:ext cx="9144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txBox="1"/>
          <p:nvPr/>
        </p:nvSpPr>
        <p:spPr>
          <a:xfrm>
            <a:off x="3471033" y="4800928"/>
            <a:ext cx="2186817"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CC BY</a:t>
            </a:r>
            <a:endParaRPr sz="7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Psychological Theories</a:t>
            </a:r>
            <a:endParaRPr/>
          </a:p>
        </p:txBody>
      </p:sp>
      <p:sp>
        <p:nvSpPr>
          <p:cNvPr id="283" name="Google Shape;283;p1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CBT</a:t>
            </a:r>
            <a:endParaRPr/>
          </a:p>
          <a:p>
            <a:pPr marL="91440" lvl="0" indent="-127000" algn="l" rtl="0">
              <a:lnSpc>
                <a:spcPct val="90000"/>
              </a:lnSpc>
              <a:spcBef>
                <a:spcPts val="1400"/>
              </a:spcBef>
              <a:spcAft>
                <a:spcPts val="0"/>
              </a:spcAft>
              <a:buSzPts val="2000"/>
              <a:buChar char=" "/>
            </a:pPr>
            <a:r>
              <a:rPr lang="en-US"/>
              <a:t>CRISIS THEORY</a:t>
            </a:r>
            <a:endParaRPr/>
          </a:p>
          <a:p>
            <a:pPr marL="91440" lvl="0" indent="-127000" algn="l" rtl="0">
              <a:lnSpc>
                <a:spcPct val="90000"/>
              </a:lnSpc>
              <a:spcBef>
                <a:spcPts val="1400"/>
              </a:spcBef>
              <a:spcAft>
                <a:spcPts val="0"/>
              </a:spcAft>
              <a:buSzPts val="2000"/>
              <a:buChar char=" "/>
            </a:pPr>
            <a:r>
              <a:rPr lang="en-US"/>
              <a:t>TRAUMA THEORY</a:t>
            </a:r>
            <a:endParaRPr/>
          </a:p>
          <a:p>
            <a:pPr marL="91440" lvl="0" indent="-127000" algn="l" rtl="0">
              <a:lnSpc>
                <a:spcPct val="90000"/>
              </a:lnSpc>
              <a:spcBef>
                <a:spcPts val="1400"/>
              </a:spcBef>
              <a:spcAft>
                <a:spcPts val="0"/>
              </a:spcAft>
              <a:buSzPts val="2000"/>
              <a:buChar char=" "/>
            </a:pPr>
            <a:r>
              <a:rPr lang="en-US"/>
              <a:t>Systems Theory</a:t>
            </a:r>
            <a:endParaRPr/>
          </a:p>
          <a:p>
            <a:pPr marL="91440" lvl="0" indent="-127000" algn="l" rtl="0">
              <a:lnSpc>
                <a:spcPct val="90000"/>
              </a:lnSpc>
              <a:spcBef>
                <a:spcPts val="1400"/>
              </a:spcBef>
              <a:spcAft>
                <a:spcPts val="0"/>
              </a:spcAft>
              <a:buSzPts val="2000"/>
              <a:buChar char=" "/>
            </a:pPr>
            <a:r>
              <a:rPr lang="en-US"/>
              <a:t>Change Theory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 descr="Bride PNG"/>
          <p:cNvPicPr preferRelativeResize="0"/>
          <p:nvPr/>
        </p:nvPicPr>
        <p:blipFill rotWithShape="1">
          <a:blip r:embed="rId3">
            <a:alphaModFix/>
          </a:blip>
          <a:srcRect/>
          <a:stretch/>
        </p:blipFill>
        <p:spPr>
          <a:xfrm>
            <a:off x="2209800" y="1905000"/>
            <a:ext cx="2405062" cy="3257550"/>
          </a:xfrm>
          <a:prstGeom prst="rect">
            <a:avLst/>
          </a:prstGeom>
          <a:noFill/>
          <a:ln>
            <a:noFill/>
          </a:ln>
        </p:spPr>
      </p:pic>
      <p:pic>
        <p:nvPicPr>
          <p:cNvPr id="136" name="Google Shape;136;p3" descr="Groom PNG"/>
          <p:cNvPicPr preferRelativeResize="0"/>
          <p:nvPr/>
        </p:nvPicPr>
        <p:blipFill rotWithShape="1">
          <a:blip r:embed="rId4">
            <a:alphaModFix/>
          </a:blip>
          <a:srcRect/>
          <a:stretch/>
        </p:blipFill>
        <p:spPr>
          <a:xfrm>
            <a:off x="6019800" y="2209800"/>
            <a:ext cx="2128255" cy="3276600"/>
          </a:xfrm>
          <a:prstGeom prst="rect">
            <a:avLst/>
          </a:prstGeom>
          <a:noFill/>
          <a:ln>
            <a:noFill/>
          </a:ln>
        </p:spPr>
      </p:pic>
      <p:pic>
        <p:nvPicPr>
          <p:cNvPr id="137" name="Google Shape;137;p3" descr="I Dream Books: website review | The Hub"/>
          <p:cNvPicPr preferRelativeResize="0"/>
          <p:nvPr/>
        </p:nvPicPr>
        <p:blipFill rotWithShape="1">
          <a:blip r:embed="rId5">
            <a:alphaModFix/>
          </a:blip>
          <a:srcRect/>
          <a:stretch/>
        </p:blipFill>
        <p:spPr>
          <a:xfrm>
            <a:off x="3422426" y="-533400"/>
            <a:ext cx="4762500" cy="3810000"/>
          </a:xfrm>
          <a:prstGeom prst="rect">
            <a:avLst/>
          </a:prstGeom>
          <a:noFill/>
          <a:ln>
            <a:noFill/>
          </a:ln>
        </p:spPr>
      </p:pic>
      <p:sp>
        <p:nvSpPr>
          <p:cNvPr id="138" name="Google Shape;138;p3"/>
          <p:cNvSpPr/>
          <p:nvPr/>
        </p:nvSpPr>
        <p:spPr>
          <a:xfrm>
            <a:off x="533400" y="5562600"/>
            <a:ext cx="288902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E99A92"/>
                </a:solidFill>
                <a:latin typeface="Calibri"/>
                <a:ea typeface="Calibri"/>
                <a:cs typeface="Calibri"/>
                <a:sym typeface="Calibri"/>
              </a:rPr>
              <a:t>Marriage</a:t>
            </a:r>
            <a:r>
              <a:rPr lang="en-US" sz="1800" b="1">
                <a:solidFill>
                  <a:srgbClr val="E99A92"/>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Cognitive Behavioral Theory</a:t>
            </a:r>
            <a:endParaRPr/>
          </a:p>
        </p:txBody>
      </p:sp>
      <p:sp>
        <p:nvSpPr>
          <p:cNvPr id="289" name="Google Shape;289;p1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Font typeface="Noto Sans Symbols"/>
              <a:buNone/>
            </a:pPr>
            <a:endParaRPr/>
          </a:p>
        </p:txBody>
      </p:sp>
      <p:grpSp>
        <p:nvGrpSpPr>
          <p:cNvPr id="290" name="Google Shape;290;p18"/>
          <p:cNvGrpSpPr/>
          <p:nvPr/>
        </p:nvGrpSpPr>
        <p:grpSpPr>
          <a:xfrm>
            <a:off x="535407" y="1802567"/>
            <a:ext cx="8301785" cy="4084892"/>
            <a:chOff x="2007" y="65206"/>
            <a:chExt cx="8301785" cy="4084892"/>
          </a:xfrm>
        </p:grpSpPr>
        <p:sp>
          <p:nvSpPr>
            <p:cNvPr id="291" name="Google Shape;291;p18"/>
            <p:cNvSpPr/>
            <p:nvPr/>
          </p:nvSpPr>
          <p:spPr>
            <a:xfrm>
              <a:off x="2007" y="1205753"/>
              <a:ext cx="2268371" cy="1870931"/>
            </a:xfrm>
            <a:prstGeom prst="roundRect">
              <a:avLst>
                <a:gd name="adj" fmla="val 10000"/>
              </a:avLst>
            </a:prstGeom>
            <a:solidFill>
              <a:schemeClr val="lt1">
                <a:alpha val="89803"/>
              </a:schemeClr>
            </a:solidFill>
            <a:ln w="15875" cap="flat" cmpd="sng">
              <a:solidFill>
                <a:srgbClr val="D34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txBox="1"/>
            <p:nvPr/>
          </p:nvSpPr>
          <p:spPr>
            <a:xfrm>
              <a:off x="45062" y="1248808"/>
              <a:ext cx="2182261" cy="138390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Cognitive Distortions</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History</a:t>
              </a:r>
              <a:endParaRPr/>
            </a:p>
          </p:txBody>
        </p:sp>
        <p:sp>
          <p:nvSpPr>
            <p:cNvPr id="293" name="Google Shape;293;p18"/>
            <p:cNvSpPr/>
            <p:nvPr/>
          </p:nvSpPr>
          <p:spPr>
            <a:xfrm>
              <a:off x="1278432" y="1657309"/>
              <a:ext cx="2492789" cy="2492789"/>
            </a:xfrm>
            <a:custGeom>
              <a:avLst/>
              <a:gdLst/>
              <a:ahLst/>
              <a:cxnLst/>
              <a:rect l="l" t="t" r="r" b="b"/>
              <a:pathLst>
                <a:path w="120000" h="120000" extrusionOk="0">
                  <a:moveTo>
                    <a:pt x="9996" y="88397"/>
                  </a:moveTo>
                  <a:lnTo>
                    <a:pt x="13251" y="86549"/>
                  </a:lnTo>
                  <a:lnTo>
                    <a:pt x="13251" y="86549"/>
                  </a:lnTo>
                  <a:cubicBezTo>
                    <a:pt x="22257" y="102408"/>
                    <a:pt x="38690" y="112620"/>
                    <a:pt x="56898" y="113672"/>
                  </a:cubicBezTo>
                  <a:cubicBezTo>
                    <a:pt x="75106" y="114725"/>
                    <a:pt x="92606" y="106474"/>
                    <a:pt x="103379" y="91758"/>
                  </a:cubicBezTo>
                  <a:lnTo>
                    <a:pt x="101220" y="90532"/>
                  </a:lnTo>
                  <a:lnTo>
                    <a:pt x="108377" y="87473"/>
                  </a:lnTo>
                  <a:lnTo>
                    <a:pt x="108814" y="94845"/>
                  </a:lnTo>
                  <a:lnTo>
                    <a:pt x="106654" y="93618"/>
                  </a:lnTo>
                  <a:lnTo>
                    <a:pt x="106654" y="93618"/>
                  </a:lnTo>
                  <a:cubicBezTo>
                    <a:pt x="95205" y="109507"/>
                    <a:pt x="76455" y="118477"/>
                    <a:pt x="56898" y="117421"/>
                  </a:cubicBezTo>
                  <a:cubicBezTo>
                    <a:pt x="37342" y="116365"/>
                    <a:pt x="19667" y="105427"/>
                    <a:pt x="9996" y="88397"/>
                  </a:cubicBezTo>
                  <a:close/>
                </a:path>
              </a:pathLst>
            </a:custGeom>
            <a:solidFill>
              <a:srgbClr val="E5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506090" y="2675770"/>
              <a:ext cx="2016330" cy="801827"/>
            </a:xfrm>
            <a:prstGeom prst="roundRect">
              <a:avLst>
                <a:gd name="adj" fmla="val 10000"/>
              </a:avLst>
            </a:prstGeom>
            <a:solidFill>
              <a:srgbClr val="D3461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txBox="1"/>
            <p:nvPr/>
          </p:nvSpPr>
          <p:spPr>
            <a:xfrm>
              <a:off x="529575" y="2699255"/>
              <a:ext cx="1969360" cy="754857"/>
            </a:xfrm>
            <a:prstGeom prst="rect">
              <a:avLst/>
            </a:prstGeom>
            <a:noFill/>
            <a:ln>
              <a:noFill/>
            </a:ln>
          </p:spPr>
          <p:txBody>
            <a:bodyPr spcFirstLastPara="1" wrap="square" lIns="72375" tIns="48250" rIns="72375" bIns="48250"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Thoughts</a:t>
              </a:r>
              <a:endParaRPr/>
            </a:p>
          </p:txBody>
        </p:sp>
        <p:sp>
          <p:nvSpPr>
            <p:cNvPr id="296" name="Google Shape;296;p18"/>
            <p:cNvSpPr/>
            <p:nvPr/>
          </p:nvSpPr>
          <p:spPr>
            <a:xfrm>
              <a:off x="2892693" y="1205753"/>
              <a:ext cx="2268371" cy="1870931"/>
            </a:xfrm>
            <a:prstGeom prst="roundRect">
              <a:avLst>
                <a:gd name="adj" fmla="val 10000"/>
              </a:avLst>
            </a:prstGeom>
            <a:solidFill>
              <a:schemeClr val="lt1">
                <a:alpha val="89803"/>
              </a:schemeClr>
            </a:solidFill>
            <a:ln w="15875" cap="flat" cmpd="sng">
              <a:solidFill>
                <a:srgbClr val="D34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txBox="1"/>
            <p:nvPr/>
          </p:nvSpPr>
          <p:spPr>
            <a:xfrm>
              <a:off x="2935748" y="1649722"/>
              <a:ext cx="2182261" cy="138390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Anger</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Fear</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Sadness</a:t>
              </a:r>
              <a:endParaRPr/>
            </a:p>
          </p:txBody>
        </p:sp>
        <p:sp>
          <p:nvSpPr>
            <p:cNvPr id="298" name="Google Shape;298;p18"/>
            <p:cNvSpPr/>
            <p:nvPr/>
          </p:nvSpPr>
          <p:spPr>
            <a:xfrm>
              <a:off x="4151819" y="65206"/>
              <a:ext cx="2758037" cy="2758037"/>
            </a:xfrm>
            <a:custGeom>
              <a:avLst/>
              <a:gdLst/>
              <a:ahLst/>
              <a:cxnLst/>
              <a:rect l="l" t="t" r="r" b="b"/>
              <a:pathLst>
                <a:path w="120000" h="120000" extrusionOk="0">
                  <a:moveTo>
                    <a:pt x="9787" y="31485"/>
                  </a:moveTo>
                  <a:lnTo>
                    <a:pt x="9787" y="31485"/>
                  </a:lnTo>
                  <a:cubicBezTo>
                    <a:pt x="19554" y="14287"/>
                    <a:pt x="37441" y="3284"/>
                    <a:pt x="57195" y="2324"/>
                  </a:cubicBezTo>
                  <a:cubicBezTo>
                    <a:pt x="76949" y="1363"/>
                    <a:pt x="95820" y="10578"/>
                    <a:pt x="107209" y="26747"/>
                  </a:cubicBezTo>
                  <a:lnTo>
                    <a:pt x="109163" y="25637"/>
                  </a:lnTo>
                  <a:lnTo>
                    <a:pt x="108742" y="32320"/>
                  </a:lnTo>
                  <a:lnTo>
                    <a:pt x="102299" y="29535"/>
                  </a:lnTo>
                  <a:lnTo>
                    <a:pt x="104252" y="28426"/>
                  </a:lnTo>
                  <a:lnTo>
                    <a:pt x="104252" y="28426"/>
                  </a:lnTo>
                  <a:cubicBezTo>
                    <a:pt x="93472" y="13317"/>
                    <a:pt x="75730" y="4753"/>
                    <a:pt x="57195" y="5711"/>
                  </a:cubicBezTo>
                  <a:cubicBezTo>
                    <a:pt x="38660" y="6668"/>
                    <a:pt x="21894" y="17016"/>
                    <a:pt x="12729" y="33155"/>
                  </a:cubicBezTo>
                  <a:close/>
                </a:path>
              </a:pathLst>
            </a:custGeom>
            <a:solidFill>
              <a:srgbClr val="E5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3396776" y="804839"/>
              <a:ext cx="2016330" cy="801827"/>
            </a:xfrm>
            <a:prstGeom prst="roundRect">
              <a:avLst>
                <a:gd name="adj" fmla="val 10000"/>
              </a:avLst>
            </a:prstGeom>
            <a:solidFill>
              <a:srgbClr val="D3461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txBox="1"/>
            <p:nvPr/>
          </p:nvSpPr>
          <p:spPr>
            <a:xfrm>
              <a:off x="3420261" y="828324"/>
              <a:ext cx="1969360" cy="754857"/>
            </a:xfrm>
            <a:prstGeom prst="rect">
              <a:avLst/>
            </a:prstGeom>
            <a:noFill/>
            <a:ln>
              <a:noFill/>
            </a:ln>
          </p:spPr>
          <p:txBody>
            <a:bodyPr spcFirstLastPara="1" wrap="square" lIns="72375" tIns="48250" rIns="72375" bIns="48250"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Feelings</a:t>
              </a:r>
              <a:endParaRPr/>
            </a:p>
          </p:txBody>
        </p:sp>
        <p:sp>
          <p:nvSpPr>
            <p:cNvPr id="301" name="Google Shape;301;p18"/>
            <p:cNvSpPr/>
            <p:nvPr/>
          </p:nvSpPr>
          <p:spPr>
            <a:xfrm>
              <a:off x="5761988" y="1205753"/>
              <a:ext cx="2268371" cy="1870931"/>
            </a:xfrm>
            <a:prstGeom prst="roundRect">
              <a:avLst>
                <a:gd name="adj" fmla="val 10000"/>
              </a:avLst>
            </a:prstGeom>
            <a:solidFill>
              <a:schemeClr val="lt1">
                <a:alpha val="89803"/>
              </a:schemeClr>
            </a:solidFill>
            <a:ln w="15875" cap="flat" cmpd="sng">
              <a:solidFill>
                <a:srgbClr val="D34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txBox="1"/>
            <p:nvPr/>
          </p:nvSpPr>
          <p:spPr>
            <a:xfrm>
              <a:off x="5805043" y="1248808"/>
              <a:ext cx="2182261" cy="138390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Acting Out</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Resistance</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Violence</a:t>
              </a:r>
              <a:endParaRPr/>
            </a:p>
            <a:p>
              <a:pPr marL="228600" marR="0" lvl="1" indent="-101600" algn="l" rtl="0">
                <a:lnSpc>
                  <a:spcPct val="90000"/>
                </a:lnSpc>
                <a:spcBef>
                  <a:spcPts val="30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303" name="Google Shape;303;p18"/>
            <p:cNvSpPr/>
            <p:nvPr/>
          </p:nvSpPr>
          <p:spPr>
            <a:xfrm>
              <a:off x="6287462" y="2675770"/>
              <a:ext cx="2016330" cy="801827"/>
            </a:xfrm>
            <a:prstGeom prst="roundRect">
              <a:avLst>
                <a:gd name="adj" fmla="val 10000"/>
              </a:avLst>
            </a:prstGeom>
            <a:solidFill>
              <a:srgbClr val="D3461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txBox="1"/>
            <p:nvPr/>
          </p:nvSpPr>
          <p:spPr>
            <a:xfrm>
              <a:off x="6310947" y="2699255"/>
              <a:ext cx="1969360" cy="754857"/>
            </a:xfrm>
            <a:prstGeom prst="rect">
              <a:avLst/>
            </a:prstGeom>
            <a:noFill/>
            <a:ln>
              <a:noFill/>
            </a:ln>
          </p:spPr>
          <p:txBody>
            <a:bodyPr spcFirstLastPara="1" wrap="square" lIns="72375" tIns="48250" rIns="72375" bIns="48250"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Behavior</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19"/>
          <p:cNvSpPr/>
          <p:nvPr/>
        </p:nvSpPr>
        <p:spPr>
          <a:xfrm>
            <a:off x="2381"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11"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19"/>
          <p:cNvCxnSpPr/>
          <p:nvPr/>
        </p:nvCxnSpPr>
        <p:spPr>
          <a:xfrm>
            <a:off x="905743"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312" name="Google Shape;312;p19"/>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3" name="Google Shape;313;p19" descr="Diagram&#10;&#10;Description automatically generated"/>
          <p:cNvPicPr preferRelativeResize="0">
            <a:picLocks noGrp="1"/>
          </p:cNvPicPr>
          <p:nvPr>
            <p:ph type="body" idx="1"/>
          </p:nvPr>
        </p:nvPicPr>
        <p:blipFill rotWithShape="1">
          <a:blip r:embed="rId3">
            <a:alphaModFix/>
          </a:blip>
          <a:srcRect/>
          <a:stretch/>
        </p:blipFill>
        <p:spPr>
          <a:xfrm>
            <a:off x="200407" y="153396"/>
            <a:ext cx="5128641" cy="6858000"/>
          </a:xfrm>
          <a:prstGeom prst="rect">
            <a:avLst/>
          </a:prstGeom>
          <a:noFill/>
          <a:ln>
            <a:noFill/>
          </a:ln>
        </p:spPr>
      </p:pic>
      <p:sp>
        <p:nvSpPr>
          <p:cNvPr id="314" name="Google Shape;314;p19"/>
          <p:cNvSpPr/>
          <p:nvPr/>
        </p:nvSpPr>
        <p:spPr>
          <a:xfrm>
            <a:off x="5710114" y="0"/>
            <a:ext cx="343855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txBox="1">
            <a:spLocks noGrp="1"/>
          </p:cNvSpPr>
          <p:nvPr>
            <p:ph type="title"/>
          </p:nvPr>
        </p:nvSpPr>
        <p:spPr>
          <a:xfrm>
            <a:off x="6072663" y="640080"/>
            <a:ext cx="2744435" cy="29260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800"/>
              <a:buFont typeface="Calibri"/>
              <a:buNone/>
            </a:pPr>
            <a:r>
              <a:rPr lang="en-US" sz="3800">
                <a:solidFill>
                  <a:srgbClr val="FFFFFF"/>
                </a:solidFill>
              </a:rPr>
              <a:t>Cognitive Distortions</a:t>
            </a:r>
            <a:endParaRPr/>
          </a:p>
        </p:txBody>
      </p:sp>
      <p:sp>
        <p:nvSpPr>
          <p:cNvPr id="316" name="Google Shape;316;p19"/>
          <p:cNvSpPr/>
          <p:nvPr/>
        </p:nvSpPr>
        <p:spPr>
          <a:xfrm>
            <a:off x="5667679"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Examples</a:t>
            </a:r>
            <a:endParaRPr/>
          </a:p>
        </p:txBody>
      </p:sp>
      <p:sp>
        <p:nvSpPr>
          <p:cNvPr id="322" name="Google Shape;322;p2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Discussion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Systems Theory</a:t>
            </a:r>
            <a:endParaRPr/>
          </a:p>
        </p:txBody>
      </p:sp>
      <p:grpSp>
        <p:nvGrpSpPr>
          <p:cNvPr id="329" name="Google Shape;329;p21"/>
          <p:cNvGrpSpPr/>
          <p:nvPr/>
        </p:nvGrpSpPr>
        <p:grpSpPr>
          <a:xfrm>
            <a:off x="822959" y="2499529"/>
            <a:ext cx="7543801" cy="2715769"/>
            <a:chOff x="0" y="653795"/>
            <a:chExt cx="7543801" cy="2715769"/>
          </a:xfrm>
        </p:grpSpPr>
        <p:sp>
          <p:nvSpPr>
            <p:cNvPr id="330" name="Google Shape;330;p21"/>
            <p:cNvSpPr/>
            <p:nvPr/>
          </p:nvSpPr>
          <p:spPr>
            <a:xfrm>
              <a:off x="0" y="653795"/>
              <a:ext cx="7543801" cy="1207008"/>
            </a:xfrm>
            <a:prstGeom prst="roundRect">
              <a:avLst>
                <a:gd name="adj" fmla="val 10000"/>
              </a:avLst>
            </a:prstGeom>
            <a:solidFill>
              <a:srgbClr val="EFC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365119" y="925372"/>
              <a:ext cx="663854" cy="663854"/>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1394094" y="653795"/>
              <a:ext cx="6149706" cy="1207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txBox="1"/>
            <p:nvPr/>
          </p:nvSpPr>
          <p:spPr>
            <a:xfrm>
              <a:off x="1394094" y="653795"/>
              <a:ext cx="6149706" cy="1207008"/>
            </a:xfrm>
            <a:prstGeom prst="rect">
              <a:avLst/>
            </a:prstGeom>
            <a:noFill/>
            <a:ln>
              <a:noFill/>
            </a:ln>
          </p:spPr>
          <p:txBody>
            <a:bodyPr spcFirstLastPara="1" wrap="square" lIns="127725" tIns="127725" rIns="127725" bIns="12772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a:solidFill>
                    <a:schemeClr val="dk1"/>
                  </a:solidFill>
                  <a:latin typeface="Calibri"/>
                  <a:ea typeface="Calibri"/>
                  <a:cs typeface="Calibri"/>
                  <a:sym typeface="Calibri"/>
                </a:rPr>
                <a:t>Early etiological theories of child and marital problems assumed unidirectional cause-effect relationships. That is, it was always presumed that dysfunctional marital relationships caused dysfunctional behavior patterns in children.</a:t>
              </a:r>
              <a:r>
                <a:rPr lang="en-US" sz="1400">
                  <a:solidFill>
                    <a:schemeClr val="dk1"/>
                  </a:solidFill>
                  <a:latin typeface="Calibri"/>
                  <a:ea typeface="Calibri"/>
                  <a:cs typeface="Calibri"/>
                  <a:sym typeface="Calibri"/>
                </a:rPr>
                <a:t> </a:t>
              </a:r>
              <a:endParaRPr/>
            </a:p>
          </p:txBody>
        </p:sp>
        <p:sp>
          <p:nvSpPr>
            <p:cNvPr id="334" name="Google Shape;334;p21"/>
            <p:cNvSpPr/>
            <p:nvPr/>
          </p:nvSpPr>
          <p:spPr>
            <a:xfrm>
              <a:off x="0" y="2162556"/>
              <a:ext cx="7543801" cy="1207008"/>
            </a:xfrm>
            <a:prstGeom prst="roundRect">
              <a:avLst>
                <a:gd name="adj" fmla="val 10000"/>
              </a:avLst>
            </a:prstGeom>
            <a:solidFill>
              <a:srgbClr val="EFC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365119" y="2434132"/>
              <a:ext cx="663854" cy="663854"/>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1394094" y="2162556"/>
              <a:ext cx="6149706" cy="1207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txBox="1"/>
            <p:nvPr/>
          </p:nvSpPr>
          <p:spPr>
            <a:xfrm>
              <a:off x="1394094" y="2162556"/>
              <a:ext cx="6149706" cy="1207008"/>
            </a:xfrm>
            <a:prstGeom prst="rect">
              <a:avLst/>
            </a:prstGeom>
            <a:noFill/>
            <a:ln>
              <a:noFill/>
            </a:ln>
          </p:spPr>
          <p:txBody>
            <a:bodyPr spcFirstLastPara="1" wrap="square" lIns="127725" tIns="127725" rIns="127725" bIns="12772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a:solidFill>
                    <a:schemeClr val="dk1"/>
                  </a:solidFill>
                  <a:latin typeface="Calibri"/>
                  <a:ea typeface="Calibri"/>
                  <a:cs typeface="Calibri"/>
                  <a:sym typeface="Calibri"/>
                </a:rPr>
                <a:t>In this view, "the family is conceptualized as a cybernetic system in which the actions of each member influence the actions of each other member reciprocally </a:t>
              </a:r>
              <a:endParaRPr/>
            </a:p>
            <a:p>
              <a:pPr marL="0" marR="0" lvl="0" indent="0" algn="l" rtl="0">
                <a:lnSpc>
                  <a:spcPct val="100000"/>
                </a:lnSpc>
                <a:spcBef>
                  <a:spcPts val="490"/>
                </a:spcBef>
                <a:spcAft>
                  <a:spcPts val="0"/>
                </a:spcAft>
                <a:buClr>
                  <a:schemeClr val="dk1"/>
                </a:buClr>
                <a:buSzPts val="1400"/>
                <a:buFont typeface="Calibri"/>
                <a:buNone/>
              </a:pPr>
              <a:r>
                <a:rPr lang="en-US" sz="1400" b="0" i="0">
                  <a:solidFill>
                    <a:schemeClr val="dk1"/>
                  </a:solidFill>
                  <a:latin typeface="Calibri"/>
                  <a:ea typeface="Calibri"/>
                  <a:cs typeface="Calibri"/>
                  <a:sym typeface="Calibri"/>
                </a:rPr>
                <a:t>(Saposnek, 1983b, p. xv.).</a:t>
              </a:r>
              <a:r>
                <a:rPr lang="en-US" sz="1400">
                  <a:solidFill>
                    <a:schemeClr val="dk1"/>
                  </a:solidFill>
                  <a:latin typeface="Calibri"/>
                  <a:ea typeface="Calibri"/>
                  <a:cs typeface="Calibri"/>
                  <a:sym typeface="Calibri"/>
                </a:rPr>
                <a:t>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Structural Family Assessments</a:t>
            </a:r>
            <a:br>
              <a:rPr lang="en-US"/>
            </a:br>
            <a:r>
              <a:rPr lang="en-US"/>
              <a:t>-Minuchin</a:t>
            </a:r>
            <a:endParaRPr/>
          </a:p>
        </p:txBody>
      </p:sp>
      <p:sp>
        <p:nvSpPr>
          <p:cNvPr id="343" name="Google Shape;343;p2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a:latin typeface="Times New Roman"/>
                <a:ea typeface="Times New Roman"/>
                <a:cs typeface="Times New Roman"/>
                <a:sym typeface="Times New Roman"/>
              </a:rPr>
              <a:t>(</a:t>
            </a:r>
            <a:r>
              <a:rPr lang="en-US" sz="3200">
                <a:latin typeface="Times New Roman"/>
                <a:ea typeface="Times New Roman"/>
                <a:cs typeface="Times New Roman"/>
                <a:sym typeface="Times New Roman"/>
              </a:rPr>
              <a:t>1) opening up the presenting complaint, </a:t>
            </a:r>
            <a:endParaRPr/>
          </a:p>
          <a:p>
            <a:pPr marL="91440" lvl="0" indent="-203200" algn="l" rtl="0">
              <a:lnSpc>
                <a:spcPct val="90000"/>
              </a:lnSpc>
              <a:spcBef>
                <a:spcPts val="1400"/>
              </a:spcBef>
              <a:spcAft>
                <a:spcPts val="0"/>
              </a:spcAft>
              <a:buSzPts val="3200"/>
              <a:buChar char=" "/>
            </a:pPr>
            <a:r>
              <a:rPr lang="en-US" sz="3200">
                <a:latin typeface="Times New Roman"/>
                <a:ea typeface="Times New Roman"/>
                <a:cs typeface="Times New Roman"/>
                <a:sym typeface="Times New Roman"/>
              </a:rPr>
              <a:t>(2) highlighting problem-maintaining interactions, </a:t>
            </a:r>
            <a:endParaRPr/>
          </a:p>
          <a:p>
            <a:pPr marL="91440" lvl="0" indent="-203200" algn="l" rtl="0">
              <a:lnSpc>
                <a:spcPct val="90000"/>
              </a:lnSpc>
              <a:spcBef>
                <a:spcPts val="1400"/>
              </a:spcBef>
              <a:spcAft>
                <a:spcPts val="0"/>
              </a:spcAft>
              <a:buSzPts val="3200"/>
              <a:buChar char=" "/>
            </a:pPr>
            <a:r>
              <a:rPr lang="en-US" sz="3200">
                <a:latin typeface="Times New Roman"/>
                <a:ea typeface="Times New Roman"/>
                <a:cs typeface="Times New Roman"/>
                <a:sym typeface="Times New Roman"/>
              </a:rPr>
              <a:t>(3) a structurally focused exploration of the past, and</a:t>
            </a:r>
            <a:endParaRPr/>
          </a:p>
          <a:p>
            <a:pPr marL="91440" lvl="0" indent="-203200" algn="l" rtl="0">
              <a:lnSpc>
                <a:spcPct val="90000"/>
              </a:lnSpc>
              <a:spcBef>
                <a:spcPts val="1400"/>
              </a:spcBef>
              <a:spcAft>
                <a:spcPts val="0"/>
              </a:spcAft>
              <a:buSzPts val="3200"/>
              <a:buChar char=" "/>
            </a:pPr>
            <a:r>
              <a:rPr lang="en-US" sz="3200">
                <a:latin typeface="Times New Roman"/>
                <a:ea typeface="Times New Roman"/>
                <a:cs typeface="Times New Roman"/>
                <a:sym typeface="Times New Roman"/>
              </a:rPr>
              <a:t>(4) developing a shared vision of pathways to change.</a:t>
            </a:r>
            <a:endParaRPr/>
          </a:p>
          <a:p>
            <a:pPr marL="91440" lvl="0" indent="-114300" algn="l" rtl="0">
              <a:lnSpc>
                <a:spcPct val="90000"/>
              </a:lnSpc>
              <a:spcBef>
                <a:spcPts val="1400"/>
              </a:spcBef>
              <a:spcAft>
                <a:spcPts val="0"/>
              </a:spcAft>
              <a:buSzPts val="1800"/>
              <a:buChar char=" "/>
            </a:pPr>
            <a:r>
              <a:rPr lang="en-US" sz="1800">
                <a:latin typeface="Times New Roman"/>
                <a:ea typeface="Times New Roman"/>
                <a:cs typeface="Times New Roman"/>
                <a:sym typeface="Times New Roman"/>
              </a:rPr>
              <a:t>(Minuchin, Nichols, &amp; Lee, 2007)</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7"/>
        <p:cNvGrpSpPr/>
        <p:nvPr/>
      </p:nvGrpSpPr>
      <p:grpSpPr>
        <a:xfrm>
          <a:off x="0" y="0"/>
          <a:ext cx="0" cy="0"/>
          <a:chOff x="0" y="0"/>
          <a:chExt cx="0" cy="0"/>
        </a:xfrm>
      </p:grpSpPr>
      <p:sp>
        <p:nvSpPr>
          <p:cNvPr id="348" name="Google Shape;348;p23"/>
          <p:cNvSpPr/>
          <p:nvPr/>
        </p:nvSpPr>
        <p:spPr>
          <a:xfrm>
            <a:off x="0" y="0"/>
            <a:ext cx="9144000" cy="6858000"/>
          </a:xfrm>
          <a:prstGeom prst="rect">
            <a:avLst/>
          </a:prstGeom>
          <a:solidFill>
            <a:srgbClr val="34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3"/>
          <p:cNvSpPr/>
          <p:nvPr/>
        </p:nvSpPr>
        <p:spPr>
          <a:xfrm>
            <a:off x="0" y="0"/>
            <a:ext cx="1078992"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350" name="Google Shape;350;p23"/>
          <p:cNvSpPr/>
          <p:nvPr/>
        </p:nvSpPr>
        <p:spPr>
          <a:xfrm>
            <a:off x="1078992" y="0"/>
            <a:ext cx="2411730" cy="6858000"/>
          </a:xfrm>
          <a:prstGeom prst="rect">
            <a:avLst/>
          </a:prstGeom>
          <a:solidFill>
            <a:srgbClr val="4E4A4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3"/>
          <p:cNvSpPr txBox="1">
            <a:spLocks noGrp="1"/>
          </p:cNvSpPr>
          <p:nvPr>
            <p:ph type="title"/>
          </p:nvPr>
        </p:nvSpPr>
        <p:spPr>
          <a:xfrm>
            <a:off x="1332129" y="1608667"/>
            <a:ext cx="1917293" cy="4491015"/>
          </a:xfrm>
          <a:prstGeom prst="rect">
            <a:avLst/>
          </a:prstGeom>
          <a:noFill/>
          <a:ln>
            <a:noFill/>
          </a:ln>
        </p:spPr>
        <p:txBody>
          <a:bodyPr spcFirstLastPara="1" wrap="square" lIns="91425" tIns="45700" rIns="91425" bIns="45700" anchor="t" anchorCtr="0">
            <a:normAutofit/>
          </a:bodyPr>
          <a:lstStyle/>
          <a:p>
            <a:pPr marL="0" lvl="0" indent="0" algn="r" rtl="0">
              <a:lnSpc>
                <a:spcPct val="85000"/>
              </a:lnSpc>
              <a:spcBef>
                <a:spcPts val="0"/>
              </a:spcBef>
              <a:spcAft>
                <a:spcPts val="0"/>
              </a:spcAft>
              <a:buClr>
                <a:srgbClr val="FFFFFF"/>
              </a:buClr>
              <a:buSzPts val="3600"/>
              <a:buFont typeface="Calibri"/>
              <a:buNone/>
            </a:pPr>
            <a:r>
              <a:rPr lang="en-US" sz="3600">
                <a:solidFill>
                  <a:srgbClr val="FFFFFF"/>
                </a:solidFill>
              </a:rPr>
              <a:t>Trauma Informed</a:t>
            </a:r>
            <a:endParaRPr/>
          </a:p>
        </p:txBody>
      </p:sp>
      <p:grpSp>
        <p:nvGrpSpPr>
          <p:cNvPr id="352" name="Google Shape;352;p23"/>
          <p:cNvGrpSpPr/>
          <p:nvPr/>
        </p:nvGrpSpPr>
        <p:grpSpPr>
          <a:xfrm>
            <a:off x="3732021" y="1609215"/>
            <a:ext cx="4718431" cy="4489918"/>
            <a:chOff x="0" y="548"/>
            <a:chExt cx="4718431" cy="4489918"/>
          </a:xfrm>
        </p:grpSpPr>
        <p:cxnSp>
          <p:nvCxnSpPr>
            <p:cNvPr id="353" name="Google Shape;353;p23"/>
            <p:cNvCxnSpPr/>
            <p:nvPr/>
          </p:nvCxnSpPr>
          <p:spPr>
            <a:xfrm>
              <a:off x="0" y="548"/>
              <a:ext cx="4718431" cy="0"/>
            </a:xfrm>
            <a:prstGeom prst="straightConnector1">
              <a:avLst/>
            </a:prstGeom>
            <a:solidFill>
              <a:srgbClr val="D34614"/>
            </a:solidFill>
            <a:ln w="15875" cap="flat" cmpd="sng">
              <a:solidFill>
                <a:srgbClr val="D34614"/>
              </a:solidFill>
              <a:prstDash val="solid"/>
              <a:round/>
              <a:headEnd type="none" w="sm" len="sm"/>
              <a:tailEnd type="none" w="sm" len="sm"/>
            </a:ln>
          </p:spPr>
        </p:cxnSp>
        <p:sp>
          <p:nvSpPr>
            <p:cNvPr id="354" name="Google Shape;354;p23"/>
            <p:cNvSpPr/>
            <p:nvPr/>
          </p:nvSpPr>
          <p:spPr>
            <a:xfrm>
              <a:off x="0" y="548"/>
              <a:ext cx="4718431" cy="8979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txBox="1"/>
            <p:nvPr/>
          </p:nvSpPr>
          <p:spPr>
            <a:xfrm>
              <a:off x="0" y="548"/>
              <a:ext cx="4718431" cy="897983"/>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Important for working with adults and children</a:t>
              </a:r>
              <a:endParaRPr/>
            </a:p>
          </p:txBody>
        </p:sp>
        <p:cxnSp>
          <p:nvCxnSpPr>
            <p:cNvPr id="356" name="Google Shape;356;p23"/>
            <p:cNvCxnSpPr/>
            <p:nvPr/>
          </p:nvCxnSpPr>
          <p:spPr>
            <a:xfrm>
              <a:off x="0" y="898531"/>
              <a:ext cx="4718431" cy="0"/>
            </a:xfrm>
            <a:prstGeom prst="straightConnector1">
              <a:avLst/>
            </a:prstGeom>
            <a:solidFill>
              <a:srgbClr val="D34614"/>
            </a:solidFill>
            <a:ln w="15875" cap="flat" cmpd="sng">
              <a:solidFill>
                <a:srgbClr val="D34614"/>
              </a:solidFill>
              <a:prstDash val="solid"/>
              <a:round/>
              <a:headEnd type="none" w="sm" len="sm"/>
              <a:tailEnd type="none" w="sm" len="sm"/>
            </a:ln>
          </p:spPr>
        </p:cxnSp>
        <p:sp>
          <p:nvSpPr>
            <p:cNvPr id="357" name="Google Shape;357;p23"/>
            <p:cNvSpPr/>
            <p:nvPr/>
          </p:nvSpPr>
          <p:spPr>
            <a:xfrm>
              <a:off x="0" y="898531"/>
              <a:ext cx="4718431" cy="8979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txBox="1"/>
            <p:nvPr/>
          </p:nvSpPr>
          <p:spPr>
            <a:xfrm>
              <a:off x="0" y="898531"/>
              <a:ext cx="4718431" cy="897983"/>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Work with adults impacts children’s lives</a:t>
              </a:r>
              <a:endParaRPr/>
            </a:p>
          </p:txBody>
        </p:sp>
        <p:cxnSp>
          <p:nvCxnSpPr>
            <p:cNvPr id="359" name="Google Shape;359;p23"/>
            <p:cNvCxnSpPr/>
            <p:nvPr/>
          </p:nvCxnSpPr>
          <p:spPr>
            <a:xfrm>
              <a:off x="0" y="1796515"/>
              <a:ext cx="4718431" cy="0"/>
            </a:xfrm>
            <a:prstGeom prst="straightConnector1">
              <a:avLst/>
            </a:prstGeom>
            <a:solidFill>
              <a:srgbClr val="D34614"/>
            </a:solidFill>
            <a:ln w="15875" cap="flat" cmpd="sng">
              <a:solidFill>
                <a:srgbClr val="D34614"/>
              </a:solidFill>
              <a:prstDash val="solid"/>
              <a:round/>
              <a:headEnd type="none" w="sm" len="sm"/>
              <a:tailEnd type="none" w="sm" len="sm"/>
            </a:ln>
          </p:spPr>
        </p:cxnSp>
        <p:sp>
          <p:nvSpPr>
            <p:cNvPr id="360" name="Google Shape;360;p23"/>
            <p:cNvSpPr/>
            <p:nvPr/>
          </p:nvSpPr>
          <p:spPr>
            <a:xfrm>
              <a:off x="0" y="1796515"/>
              <a:ext cx="4718431" cy="8979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txBox="1"/>
            <p:nvPr/>
          </p:nvSpPr>
          <p:spPr>
            <a:xfrm>
              <a:off x="0" y="1796515"/>
              <a:ext cx="4718431" cy="897983"/>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What is trauma? </a:t>
              </a:r>
              <a:endParaRPr/>
            </a:p>
          </p:txBody>
        </p:sp>
        <p:cxnSp>
          <p:nvCxnSpPr>
            <p:cNvPr id="362" name="Google Shape;362;p23"/>
            <p:cNvCxnSpPr/>
            <p:nvPr/>
          </p:nvCxnSpPr>
          <p:spPr>
            <a:xfrm>
              <a:off x="0" y="2694499"/>
              <a:ext cx="4718431" cy="0"/>
            </a:xfrm>
            <a:prstGeom prst="straightConnector1">
              <a:avLst/>
            </a:prstGeom>
            <a:solidFill>
              <a:srgbClr val="D34614"/>
            </a:solidFill>
            <a:ln w="15875" cap="flat" cmpd="sng">
              <a:solidFill>
                <a:srgbClr val="D34614"/>
              </a:solidFill>
              <a:prstDash val="solid"/>
              <a:round/>
              <a:headEnd type="none" w="sm" len="sm"/>
              <a:tailEnd type="none" w="sm" len="sm"/>
            </a:ln>
          </p:spPr>
        </p:cxnSp>
        <p:sp>
          <p:nvSpPr>
            <p:cNvPr id="363" name="Google Shape;363;p23"/>
            <p:cNvSpPr/>
            <p:nvPr/>
          </p:nvSpPr>
          <p:spPr>
            <a:xfrm>
              <a:off x="0" y="2694499"/>
              <a:ext cx="4718431" cy="8979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txBox="1"/>
            <p:nvPr/>
          </p:nvSpPr>
          <p:spPr>
            <a:xfrm>
              <a:off x="0" y="2694499"/>
              <a:ext cx="4718431" cy="897983"/>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Activates the Amygdala: Fight, Flight, Freeze, Fidget</a:t>
              </a:r>
              <a:endParaRPr/>
            </a:p>
          </p:txBody>
        </p:sp>
        <p:cxnSp>
          <p:nvCxnSpPr>
            <p:cNvPr id="365" name="Google Shape;365;p23"/>
            <p:cNvCxnSpPr/>
            <p:nvPr/>
          </p:nvCxnSpPr>
          <p:spPr>
            <a:xfrm>
              <a:off x="0" y="3592483"/>
              <a:ext cx="4718431" cy="0"/>
            </a:xfrm>
            <a:prstGeom prst="straightConnector1">
              <a:avLst/>
            </a:prstGeom>
            <a:solidFill>
              <a:srgbClr val="D34614"/>
            </a:solidFill>
            <a:ln w="15875" cap="flat" cmpd="sng">
              <a:solidFill>
                <a:srgbClr val="D34614"/>
              </a:solidFill>
              <a:prstDash val="solid"/>
              <a:round/>
              <a:headEnd type="none" w="sm" len="sm"/>
              <a:tailEnd type="none" w="sm" len="sm"/>
            </a:ln>
          </p:spPr>
        </p:cxnSp>
        <p:sp>
          <p:nvSpPr>
            <p:cNvPr id="366" name="Google Shape;366;p23"/>
            <p:cNvSpPr/>
            <p:nvPr/>
          </p:nvSpPr>
          <p:spPr>
            <a:xfrm>
              <a:off x="0" y="3592483"/>
              <a:ext cx="4718431" cy="8979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txBox="1"/>
            <p:nvPr/>
          </p:nvSpPr>
          <p:spPr>
            <a:xfrm>
              <a:off x="0" y="3592483"/>
              <a:ext cx="4718431" cy="897983"/>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ACES: Adverse Childhood Experiences</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24"/>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Transtheoretical Model of Change </a:t>
            </a:r>
            <a:endParaRPr/>
          </a:p>
        </p:txBody>
      </p:sp>
      <p:grpSp>
        <p:nvGrpSpPr>
          <p:cNvPr id="373" name="Google Shape;373;p24"/>
          <p:cNvGrpSpPr/>
          <p:nvPr/>
        </p:nvGrpSpPr>
        <p:grpSpPr>
          <a:xfrm>
            <a:off x="822722" y="2170989"/>
            <a:ext cx="7543800" cy="3641131"/>
            <a:chOff x="0" y="72474"/>
            <a:chExt cx="7543800" cy="3641131"/>
          </a:xfrm>
        </p:grpSpPr>
        <p:sp>
          <p:nvSpPr>
            <p:cNvPr id="374" name="Google Shape;374;p24"/>
            <p:cNvSpPr/>
            <p:nvPr/>
          </p:nvSpPr>
          <p:spPr>
            <a:xfrm>
              <a:off x="0" y="72474"/>
              <a:ext cx="7543800" cy="551655"/>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txBox="1"/>
            <p:nvPr/>
          </p:nvSpPr>
          <p:spPr>
            <a:xfrm>
              <a:off x="26930" y="99404"/>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Precontemplation</a:t>
              </a:r>
              <a:endParaRPr/>
            </a:p>
          </p:txBody>
        </p:sp>
        <p:sp>
          <p:nvSpPr>
            <p:cNvPr id="376" name="Google Shape;376;p24"/>
            <p:cNvSpPr/>
            <p:nvPr/>
          </p:nvSpPr>
          <p:spPr>
            <a:xfrm>
              <a:off x="0" y="690369"/>
              <a:ext cx="7543800" cy="551655"/>
            </a:xfrm>
            <a:prstGeom prst="roundRect">
              <a:avLst>
                <a:gd name="adj" fmla="val 16667"/>
              </a:avLst>
            </a:prstGeom>
            <a:solidFill>
              <a:srgbClr val="897B8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txBox="1"/>
            <p:nvPr/>
          </p:nvSpPr>
          <p:spPr>
            <a:xfrm>
              <a:off x="26930" y="717299"/>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Contemplation</a:t>
              </a:r>
              <a:endParaRPr/>
            </a:p>
          </p:txBody>
        </p:sp>
        <p:sp>
          <p:nvSpPr>
            <p:cNvPr id="378" name="Google Shape;378;p24"/>
            <p:cNvSpPr/>
            <p:nvPr/>
          </p:nvSpPr>
          <p:spPr>
            <a:xfrm>
              <a:off x="0" y="1308264"/>
              <a:ext cx="7543800" cy="551655"/>
            </a:xfrm>
            <a:prstGeom prst="roundRect">
              <a:avLst>
                <a:gd name="adj" fmla="val 16667"/>
              </a:avLst>
            </a:prstGeom>
            <a:solidFill>
              <a:srgbClr val="727C8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txBox="1"/>
            <p:nvPr/>
          </p:nvSpPr>
          <p:spPr>
            <a:xfrm>
              <a:off x="26930" y="1335194"/>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Preparation</a:t>
              </a:r>
              <a:endParaRPr/>
            </a:p>
          </p:txBody>
        </p:sp>
        <p:sp>
          <p:nvSpPr>
            <p:cNvPr id="380" name="Google Shape;380;p24"/>
            <p:cNvSpPr/>
            <p:nvPr/>
          </p:nvSpPr>
          <p:spPr>
            <a:xfrm>
              <a:off x="0" y="1926159"/>
              <a:ext cx="7543800" cy="551655"/>
            </a:xfrm>
            <a:prstGeom prst="roundRect">
              <a:avLst>
                <a:gd name="adj" fmla="val 16667"/>
              </a:avLst>
            </a:prstGeom>
            <a:solidFill>
              <a:srgbClr val="6A8A7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txBox="1"/>
            <p:nvPr/>
          </p:nvSpPr>
          <p:spPr>
            <a:xfrm>
              <a:off x="26930" y="1953089"/>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Action</a:t>
              </a:r>
              <a:endParaRPr/>
            </a:p>
          </p:txBody>
        </p:sp>
        <p:sp>
          <p:nvSpPr>
            <p:cNvPr id="382" name="Google Shape;382;p24"/>
            <p:cNvSpPr/>
            <p:nvPr/>
          </p:nvSpPr>
          <p:spPr>
            <a:xfrm>
              <a:off x="0" y="2544055"/>
              <a:ext cx="7543800" cy="551655"/>
            </a:xfrm>
            <a:prstGeom prst="roundRect">
              <a:avLst>
                <a:gd name="adj" fmla="val 16667"/>
              </a:avLst>
            </a:prstGeom>
            <a:solidFill>
              <a:srgbClr val="7F876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txBox="1"/>
            <p:nvPr/>
          </p:nvSpPr>
          <p:spPr>
            <a:xfrm>
              <a:off x="26930" y="2570985"/>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Maintenance </a:t>
              </a:r>
              <a:endParaRPr/>
            </a:p>
          </p:txBody>
        </p:sp>
        <p:sp>
          <p:nvSpPr>
            <p:cNvPr id="384" name="Google Shape;384;p24"/>
            <p:cNvSpPr/>
            <p:nvPr/>
          </p:nvSpPr>
          <p:spPr>
            <a:xfrm>
              <a:off x="0" y="3161950"/>
              <a:ext cx="7543800" cy="551655"/>
            </a:xfrm>
            <a:prstGeom prst="roundRect">
              <a:avLst>
                <a:gd name="adj" fmla="val 16667"/>
              </a:avLst>
            </a:prstGeom>
            <a:solidFill>
              <a:srgbClr val="845C5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txBox="1"/>
            <p:nvPr/>
          </p:nvSpPr>
          <p:spPr>
            <a:xfrm>
              <a:off x="26930" y="3188880"/>
              <a:ext cx="7489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Termination</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25"/>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600"/>
              <a:buFont typeface="Calibri"/>
              <a:buNone/>
            </a:pPr>
            <a:r>
              <a:rPr lang="en-US" sz="2600"/>
              <a:t>Saposnick</a:t>
            </a:r>
            <a:br>
              <a:rPr lang="en-US" sz="2600"/>
            </a:br>
            <a:r>
              <a:rPr lang="en-US" sz="2600" b="0" i="0">
                <a:latin typeface="Arial"/>
                <a:ea typeface="Arial"/>
                <a:cs typeface="Arial"/>
                <a:sym typeface="Arial"/>
              </a:rPr>
              <a:t>https://www.mediate.com/pfriendly.cfm?id=1479</a:t>
            </a:r>
            <a:r>
              <a:rPr lang="en-US" sz="2600"/>
              <a:t> </a:t>
            </a:r>
            <a:endParaRPr/>
          </a:p>
        </p:txBody>
      </p:sp>
      <p:grpSp>
        <p:nvGrpSpPr>
          <p:cNvPr id="391" name="Google Shape;391;p25"/>
          <p:cNvGrpSpPr/>
          <p:nvPr/>
        </p:nvGrpSpPr>
        <p:grpSpPr>
          <a:xfrm>
            <a:off x="822722" y="2459220"/>
            <a:ext cx="7543799" cy="3064668"/>
            <a:chOff x="0" y="360705"/>
            <a:chExt cx="7543799" cy="3064668"/>
          </a:xfrm>
        </p:grpSpPr>
        <p:sp>
          <p:nvSpPr>
            <p:cNvPr id="392" name="Google Shape;392;p25"/>
            <p:cNvSpPr/>
            <p:nvPr/>
          </p:nvSpPr>
          <p:spPr>
            <a:xfrm>
              <a:off x="0" y="360705"/>
              <a:ext cx="2357437" cy="1414462"/>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txBox="1"/>
            <p:nvPr/>
          </p:nvSpPr>
          <p:spPr>
            <a:xfrm>
              <a:off x="0" y="360705"/>
              <a:ext cx="2357437" cy="14144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Predivorce or Deliberation Stage</a:t>
              </a:r>
              <a:endParaRPr/>
            </a:p>
          </p:txBody>
        </p:sp>
        <p:sp>
          <p:nvSpPr>
            <p:cNvPr id="394" name="Google Shape;394;p25"/>
            <p:cNvSpPr/>
            <p:nvPr/>
          </p:nvSpPr>
          <p:spPr>
            <a:xfrm>
              <a:off x="2593181" y="360705"/>
              <a:ext cx="2357437" cy="1414462"/>
            </a:xfrm>
            <a:prstGeom prst="rect">
              <a:avLst/>
            </a:prstGeom>
            <a:solidFill>
              <a:srgbClr val="81798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txBox="1"/>
            <p:nvPr/>
          </p:nvSpPr>
          <p:spPr>
            <a:xfrm>
              <a:off x="2593181" y="360705"/>
              <a:ext cx="2357437" cy="14144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Anger Stage</a:t>
              </a:r>
              <a:endParaRPr/>
            </a:p>
          </p:txBody>
        </p:sp>
        <p:sp>
          <p:nvSpPr>
            <p:cNvPr id="396" name="Google Shape;396;p25"/>
            <p:cNvSpPr/>
            <p:nvPr/>
          </p:nvSpPr>
          <p:spPr>
            <a:xfrm>
              <a:off x="5186362" y="360705"/>
              <a:ext cx="2357437" cy="1414462"/>
            </a:xfrm>
            <a:prstGeom prst="rect">
              <a:avLst/>
            </a:prstGeom>
            <a:solidFill>
              <a:srgbClr val="6E8C8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txBox="1"/>
            <p:nvPr/>
          </p:nvSpPr>
          <p:spPr>
            <a:xfrm>
              <a:off x="5186362" y="360705"/>
              <a:ext cx="2357437" cy="141446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Legal Divorce/Litigation Stage</a:t>
              </a:r>
              <a:endParaRPr/>
            </a:p>
            <a:p>
              <a:pPr marL="171450" marR="0" lvl="1" indent="-171450" algn="l" rtl="0">
                <a:lnSpc>
                  <a:spcPct val="90000"/>
                </a:lnSpc>
                <a:spcBef>
                  <a:spcPts val="735"/>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Emotional Divorce</a:t>
              </a:r>
              <a:endParaRPr/>
            </a:p>
          </p:txBody>
        </p:sp>
        <p:sp>
          <p:nvSpPr>
            <p:cNvPr id="398" name="Google Shape;398;p25"/>
            <p:cNvSpPr/>
            <p:nvPr/>
          </p:nvSpPr>
          <p:spPr>
            <a:xfrm>
              <a:off x="1296590" y="2010911"/>
              <a:ext cx="2357437" cy="1414462"/>
            </a:xfrm>
            <a:prstGeom prst="rect">
              <a:avLst/>
            </a:prstGeom>
            <a:solidFill>
              <a:srgbClr val="75886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txBox="1"/>
            <p:nvPr/>
          </p:nvSpPr>
          <p:spPr>
            <a:xfrm>
              <a:off x="1296590" y="2010911"/>
              <a:ext cx="2357437" cy="14144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Transition Stage</a:t>
              </a:r>
              <a:endParaRPr/>
            </a:p>
          </p:txBody>
        </p:sp>
        <p:sp>
          <p:nvSpPr>
            <p:cNvPr id="400" name="Google Shape;400;p25"/>
            <p:cNvSpPr/>
            <p:nvPr/>
          </p:nvSpPr>
          <p:spPr>
            <a:xfrm>
              <a:off x="3889771" y="2010911"/>
              <a:ext cx="2357437" cy="1414462"/>
            </a:xfrm>
            <a:prstGeom prst="rect">
              <a:avLst/>
            </a:prstGeom>
            <a:solidFill>
              <a:srgbClr val="845C5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txBox="1"/>
            <p:nvPr/>
          </p:nvSpPr>
          <p:spPr>
            <a:xfrm>
              <a:off x="3889771" y="2010911"/>
              <a:ext cx="2357437" cy="14144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Post Divorce Stage</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26"/>
          <p:cNvSpPr/>
          <p:nvPr/>
        </p:nvSpPr>
        <p:spPr>
          <a:xfrm>
            <a:off x="0" y="0"/>
            <a:ext cx="9144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6"/>
          <p:cNvSpPr txBox="1">
            <a:spLocks noGrp="1"/>
          </p:cNvSpPr>
          <p:nvPr>
            <p:ph type="title"/>
          </p:nvPr>
        </p:nvSpPr>
        <p:spPr>
          <a:xfrm>
            <a:off x="5894613" y="634946"/>
            <a:ext cx="2767693" cy="1450757"/>
          </a:xfrm>
          <a:prstGeom prst="rect">
            <a:avLst/>
          </a:prstGeom>
          <a:noFill/>
          <a:ln>
            <a:noFill/>
          </a:ln>
        </p:spPr>
        <p:txBody>
          <a:bodyPr spcFirstLastPara="1" wrap="square" lIns="91425" tIns="45700" rIns="91425" bIns="45700" anchor="b" anchorCtr="0">
            <a:normAutofit/>
          </a:bodyPr>
          <a:lstStyle/>
          <a:p>
            <a:pPr marL="54864" lvl="0" indent="0" algn="l" rtl="0">
              <a:lnSpc>
                <a:spcPct val="85000"/>
              </a:lnSpc>
              <a:spcBef>
                <a:spcPts val="0"/>
              </a:spcBef>
              <a:spcAft>
                <a:spcPts val="0"/>
              </a:spcAft>
              <a:buClr>
                <a:srgbClr val="3F3F3F"/>
              </a:buClr>
              <a:buSzPts val="4800"/>
              <a:buFont typeface="Calibri"/>
              <a:buNone/>
            </a:pPr>
            <a:r>
              <a:rPr lang="en-US"/>
              <a:t>Four Phases	</a:t>
            </a:r>
            <a:endParaRPr/>
          </a:p>
        </p:txBody>
      </p:sp>
      <p:pic>
        <p:nvPicPr>
          <p:cNvPr id="408" name="Google Shape;408;p26" descr="Bar Graph with Downward Trend"/>
          <p:cNvPicPr preferRelativeResize="0"/>
          <p:nvPr/>
        </p:nvPicPr>
        <p:blipFill rotWithShape="1">
          <a:blip r:embed="rId3">
            <a:alphaModFix/>
          </a:blip>
          <a:srcRect/>
          <a:stretch/>
        </p:blipFill>
        <p:spPr>
          <a:xfrm>
            <a:off x="475499" y="706108"/>
            <a:ext cx="5182351" cy="5182351"/>
          </a:xfrm>
          <a:prstGeom prst="rect">
            <a:avLst/>
          </a:prstGeom>
          <a:noFill/>
          <a:ln>
            <a:noFill/>
          </a:ln>
        </p:spPr>
      </p:pic>
      <p:cxnSp>
        <p:nvCxnSpPr>
          <p:cNvPr id="409" name="Google Shape;409;p26"/>
          <p:cNvCxnSpPr/>
          <p:nvPr/>
        </p:nvCxnSpPr>
        <p:spPr>
          <a:xfrm>
            <a:off x="5919107" y="2085703"/>
            <a:ext cx="2674620"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410" name="Google Shape;410;p26"/>
          <p:cNvSpPr txBox="1">
            <a:spLocks noGrp="1"/>
          </p:cNvSpPr>
          <p:nvPr>
            <p:ph type="body" idx="1"/>
          </p:nvPr>
        </p:nvSpPr>
        <p:spPr>
          <a:xfrm>
            <a:off x="5894613" y="2198914"/>
            <a:ext cx="2767693" cy="367018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Uncoupling</a:t>
            </a:r>
            <a:endParaRPr/>
          </a:p>
          <a:p>
            <a:pPr marL="91440" lvl="0" indent="-127000" algn="l" rtl="0">
              <a:lnSpc>
                <a:spcPct val="90000"/>
              </a:lnSpc>
              <a:spcBef>
                <a:spcPts val="1400"/>
              </a:spcBef>
              <a:spcAft>
                <a:spcPts val="0"/>
              </a:spcAft>
              <a:buSzPts val="2000"/>
              <a:buChar char=" "/>
            </a:pPr>
            <a:r>
              <a:rPr lang="en-US"/>
              <a:t>Redefinition </a:t>
            </a:r>
            <a:endParaRPr/>
          </a:p>
          <a:p>
            <a:pPr marL="91440" lvl="0" indent="-127000" algn="l" rtl="0">
              <a:lnSpc>
                <a:spcPct val="90000"/>
              </a:lnSpc>
              <a:spcBef>
                <a:spcPts val="1400"/>
              </a:spcBef>
              <a:spcAft>
                <a:spcPts val="0"/>
              </a:spcAft>
              <a:buSzPts val="2000"/>
              <a:buChar char=" "/>
            </a:pPr>
            <a:r>
              <a:rPr lang="en-US"/>
              <a:t>Devastation</a:t>
            </a:r>
            <a:endParaRPr/>
          </a:p>
          <a:p>
            <a:pPr marL="91440" lvl="0" indent="-127000" algn="l" rtl="0">
              <a:lnSpc>
                <a:spcPct val="90000"/>
              </a:lnSpc>
              <a:spcBef>
                <a:spcPts val="1400"/>
              </a:spcBef>
              <a:spcAft>
                <a:spcPts val="0"/>
              </a:spcAft>
              <a:buSzPts val="2000"/>
              <a:buChar char=" "/>
            </a:pPr>
            <a:r>
              <a:rPr lang="en-US"/>
              <a:t>Recovery</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91440" algn="l" rtl="0">
              <a:lnSpc>
                <a:spcPct val="90000"/>
              </a:lnSpc>
              <a:spcBef>
                <a:spcPts val="1400"/>
              </a:spcBef>
              <a:spcAft>
                <a:spcPts val="0"/>
              </a:spcAft>
              <a:buSzPts val="2000"/>
              <a:buFont typeface="Noto Sans Symbols"/>
              <a:buNone/>
            </a:pPr>
            <a:r>
              <a:rPr lang="en-US"/>
              <a:t>Alan J. Adler and Christine Archembault, 1992</a:t>
            </a:r>
            <a:endParaRPr/>
          </a:p>
        </p:txBody>
      </p:sp>
      <p:sp>
        <p:nvSpPr>
          <p:cNvPr id="411" name="Google Shape;411;p26"/>
          <p:cNvSpPr/>
          <p:nvPr/>
        </p:nvSpPr>
        <p:spPr>
          <a:xfrm>
            <a:off x="11" y="6334316"/>
            <a:ext cx="9143989"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0" y="6400800"/>
            <a:ext cx="9144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27"/>
          <p:cNvSpPr/>
          <p:nvPr/>
        </p:nvSpPr>
        <p:spPr>
          <a:xfrm>
            <a:off x="0" y="0"/>
            <a:ext cx="913973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7"/>
          <p:cNvSpPr/>
          <p:nvPr/>
        </p:nvSpPr>
        <p:spPr>
          <a:xfrm>
            <a:off x="12"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txBox="1">
            <a:spLocks noGrp="1"/>
          </p:cNvSpPr>
          <p:nvPr>
            <p:ph type="title"/>
          </p:nvPr>
        </p:nvSpPr>
        <p:spPr>
          <a:xfrm>
            <a:off x="369277" y="516835"/>
            <a:ext cx="2313633" cy="5772840"/>
          </a:xfrm>
          <a:prstGeom prst="rect">
            <a:avLst/>
          </a:prstGeom>
          <a:noFill/>
          <a:ln>
            <a:noFill/>
          </a:ln>
        </p:spPr>
        <p:txBody>
          <a:bodyPr spcFirstLastPara="1" wrap="square" lIns="91425" tIns="45700" rIns="91425" bIns="45700" anchor="ctr" anchorCtr="0">
            <a:normAutofit/>
          </a:bodyPr>
          <a:lstStyle/>
          <a:p>
            <a:pPr marL="54864" lvl="0" indent="0" algn="l" rtl="0">
              <a:lnSpc>
                <a:spcPct val="85000"/>
              </a:lnSpc>
              <a:spcBef>
                <a:spcPts val="0"/>
              </a:spcBef>
              <a:spcAft>
                <a:spcPts val="0"/>
              </a:spcAft>
              <a:buClr>
                <a:srgbClr val="FFFFFF"/>
              </a:buClr>
              <a:buSzPts val="3100"/>
              <a:buFont typeface="Calibri"/>
              <a:buNone/>
            </a:pPr>
            <a:r>
              <a:rPr lang="en-US" sz="3100">
                <a:solidFill>
                  <a:srgbClr val="FFFFFF"/>
                </a:solidFill>
              </a:rPr>
              <a:t>Emotional Reactions</a:t>
            </a:r>
            <a:endParaRPr/>
          </a:p>
        </p:txBody>
      </p:sp>
      <p:sp>
        <p:nvSpPr>
          <p:cNvPr id="421" name="Google Shape;421;p27"/>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7"/>
          <p:cNvGrpSpPr/>
          <p:nvPr/>
        </p:nvGrpSpPr>
        <p:grpSpPr>
          <a:xfrm>
            <a:off x="3556397" y="744469"/>
            <a:ext cx="5098256" cy="5440499"/>
            <a:chOff x="0" y="104706"/>
            <a:chExt cx="5098256" cy="5440499"/>
          </a:xfrm>
        </p:grpSpPr>
        <p:sp>
          <p:nvSpPr>
            <p:cNvPr id="423" name="Google Shape;423;p27"/>
            <p:cNvSpPr/>
            <p:nvPr/>
          </p:nvSpPr>
          <p:spPr>
            <a:xfrm>
              <a:off x="0" y="104706"/>
              <a:ext cx="5098256" cy="719549"/>
            </a:xfrm>
            <a:prstGeom prst="roundRect">
              <a:avLst>
                <a:gd name="adj" fmla="val 16667"/>
              </a:avLst>
            </a:prstGeom>
            <a:gradFill>
              <a:gsLst>
                <a:gs pos="0">
                  <a:srgbClr val="877879"/>
                </a:gs>
                <a:gs pos="34000">
                  <a:srgbClr val="89797A"/>
                </a:gs>
                <a:gs pos="70000">
                  <a:srgbClr val="8B7B7C"/>
                </a:gs>
                <a:gs pos="100000">
                  <a:srgbClr val="918384"/>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txBox="1"/>
            <p:nvPr/>
          </p:nvSpPr>
          <p:spPr>
            <a:xfrm>
              <a:off x="35125" y="139831"/>
              <a:ext cx="5028006" cy="649299"/>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Grief</a:t>
              </a:r>
              <a:endParaRPr/>
            </a:p>
          </p:txBody>
        </p:sp>
        <p:sp>
          <p:nvSpPr>
            <p:cNvPr id="425" name="Google Shape;425;p27"/>
            <p:cNvSpPr/>
            <p:nvPr/>
          </p:nvSpPr>
          <p:spPr>
            <a:xfrm>
              <a:off x="0" y="824256"/>
              <a:ext cx="5098256" cy="15835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txBox="1"/>
            <p:nvPr/>
          </p:nvSpPr>
          <p:spPr>
            <a:xfrm>
              <a:off x="0" y="824256"/>
              <a:ext cx="5098256" cy="1583549"/>
            </a:xfrm>
            <a:prstGeom prst="rect">
              <a:avLst/>
            </a:prstGeom>
            <a:noFill/>
            <a:ln>
              <a:noFill/>
            </a:ln>
          </p:spPr>
          <p:txBody>
            <a:bodyPr spcFirstLastPara="1" wrap="square" lIns="161850" tIns="38100" rIns="213350" bIns="38100" anchor="t"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Denial</a:t>
              </a:r>
              <a:endParaRPr/>
            </a:p>
            <a:p>
              <a:pPr marL="228600" marR="0" lvl="1" indent="-228600" algn="l" rtl="0">
                <a:lnSpc>
                  <a:spcPct val="90000"/>
                </a:lnSpc>
                <a:spcBef>
                  <a:spcPts val="46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Bargaining</a:t>
              </a:r>
              <a:endParaRPr/>
            </a:p>
            <a:p>
              <a:pPr marL="228600" marR="0" lvl="1" indent="-228600" algn="l" rtl="0">
                <a:lnSpc>
                  <a:spcPct val="90000"/>
                </a:lnSpc>
                <a:spcBef>
                  <a:spcPts val="46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Anger</a:t>
              </a:r>
              <a:endParaRPr/>
            </a:p>
            <a:p>
              <a:pPr marL="228600" marR="0" lvl="1" indent="-228600" algn="l" rtl="0">
                <a:lnSpc>
                  <a:spcPct val="90000"/>
                </a:lnSpc>
                <a:spcBef>
                  <a:spcPts val="46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Depression</a:t>
              </a:r>
              <a:endParaRPr/>
            </a:p>
          </p:txBody>
        </p:sp>
        <p:sp>
          <p:nvSpPr>
            <p:cNvPr id="427" name="Google Shape;427;p27"/>
            <p:cNvSpPr/>
            <p:nvPr/>
          </p:nvSpPr>
          <p:spPr>
            <a:xfrm>
              <a:off x="0" y="2407806"/>
              <a:ext cx="5098256" cy="719549"/>
            </a:xfrm>
            <a:prstGeom prst="roundRect">
              <a:avLst>
                <a:gd name="adj" fmla="val 16667"/>
              </a:avLst>
            </a:prstGeom>
            <a:gradFill>
              <a:gsLst>
                <a:gs pos="0">
                  <a:srgbClr val="766D85"/>
                </a:gs>
                <a:gs pos="34000">
                  <a:srgbClr val="786E87"/>
                </a:gs>
                <a:gs pos="70000">
                  <a:srgbClr val="79708A"/>
                </a:gs>
                <a:gs pos="100000">
                  <a:srgbClr val="80778F"/>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txBox="1"/>
            <p:nvPr/>
          </p:nvSpPr>
          <p:spPr>
            <a:xfrm>
              <a:off x="35125" y="2442931"/>
              <a:ext cx="5028006" cy="649299"/>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Humiliation and Shame</a:t>
              </a:r>
              <a:endParaRPr/>
            </a:p>
          </p:txBody>
        </p:sp>
        <p:sp>
          <p:nvSpPr>
            <p:cNvPr id="429" name="Google Shape;429;p27"/>
            <p:cNvSpPr/>
            <p:nvPr/>
          </p:nvSpPr>
          <p:spPr>
            <a:xfrm>
              <a:off x="0" y="3213756"/>
              <a:ext cx="5098256" cy="719549"/>
            </a:xfrm>
            <a:prstGeom prst="roundRect">
              <a:avLst>
                <a:gd name="adj" fmla="val 16667"/>
              </a:avLst>
            </a:prstGeom>
            <a:gradFill>
              <a:gsLst>
                <a:gs pos="0">
                  <a:srgbClr val="618682"/>
                </a:gs>
                <a:gs pos="34000">
                  <a:srgbClr val="638682"/>
                </a:gs>
                <a:gs pos="70000">
                  <a:srgbClr val="638985"/>
                </a:gs>
                <a:gs pos="100000">
                  <a:srgbClr val="6C8D8A"/>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txBox="1"/>
            <p:nvPr/>
          </p:nvSpPr>
          <p:spPr>
            <a:xfrm>
              <a:off x="35125" y="3248881"/>
              <a:ext cx="5028006" cy="649299"/>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Guilt</a:t>
              </a:r>
              <a:endParaRPr/>
            </a:p>
          </p:txBody>
        </p:sp>
        <p:sp>
          <p:nvSpPr>
            <p:cNvPr id="431" name="Google Shape;431;p27"/>
            <p:cNvSpPr/>
            <p:nvPr/>
          </p:nvSpPr>
          <p:spPr>
            <a:xfrm>
              <a:off x="0" y="4019706"/>
              <a:ext cx="5098256" cy="719549"/>
            </a:xfrm>
            <a:prstGeom prst="roundRect">
              <a:avLst>
                <a:gd name="adj" fmla="val 16667"/>
              </a:avLst>
            </a:prstGeom>
            <a:gradFill>
              <a:gsLst>
                <a:gs pos="0">
                  <a:srgbClr val="6B8258"/>
                </a:gs>
                <a:gs pos="34000">
                  <a:srgbClr val="6C8359"/>
                </a:gs>
                <a:gs pos="70000">
                  <a:srgbClr val="6E855B"/>
                </a:gs>
                <a:gs pos="100000">
                  <a:srgbClr val="74896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txBox="1"/>
            <p:nvPr/>
          </p:nvSpPr>
          <p:spPr>
            <a:xfrm>
              <a:off x="35125" y="4054831"/>
              <a:ext cx="5028006" cy="649299"/>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Loss </a:t>
              </a:r>
              <a:endParaRPr/>
            </a:p>
          </p:txBody>
        </p:sp>
        <p:sp>
          <p:nvSpPr>
            <p:cNvPr id="433" name="Google Shape;433;p27"/>
            <p:cNvSpPr/>
            <p:nvPr/>
          </p:nvSpPr>
          <p:spPr>
            <a:xfrm>
              <a:off x="0" y="4825656"/>
              <a:ext cx="5098256" cy="719549"/>
            </a:xfrm>
            <a:prstGeom prst="roundRect">
              <a:avLst>
                <a:gd name="adj" fmla="val 16667"/>
              </a:avLst>
            </a:prstGeom>
            <a:gradFill>
              <a:gsLst>
                <a:gs pos="0">
                  <a:srgbClr val="7F4F4F"/>
                </a:gs>
                <a:gs pos="34000">
                  <a:srgbClr val="7F5151"/>
                </a:gs>
                <a:gs pos="70000">
                  <a:srgbClr val="825151"/>
                </a:gs>
                <a:gs pos="100000">
                  <a:srgbClr val="865A5A"/>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txBox="1"/>
            <p:nvPr/>
          </p:nvSpPr>
          <p:spPr>
            <a:xfrm>
              <a:off x="35125" y="4860781"/>
              <a:ext cx="5028006" cy="649299"/>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Recovery</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Photo of Women in White Wedding Dress Standing Next to ..."/>
          <p:cNvPicPr preferRelativeResize="0"/>
          <p:nvPr/>
        </p:nvPicPr>
        <p:blipFill rotWithShape="1">
          <a:blip r:embed="rId3">
            <a:alphaModFix/>
          </a:blip>
          <a:srcRect/>
          <a:stretch/>
        </p:blipFill>
        <p:spPr>
          <a:xfrm>
            <a:off x="5235730" y="92639"/>
            <a:ext cx="3276600" cy="3276600"/>
          </a:xfrm>
          <a:prstGeom prst="rect">
            <a:avLst/>
          </a:prstGeom>
          <a:noFill/>
          <a:ln>
            <a:noFill/>
          </a:ln>
        </p:spPr>
      </p:pic>
      <p:pic>
        <p:nvPicPr>
          <p:cNvPr id="144" name="Google Shape;144;p4" descr="An ethical case for marriage equality in Australia"/>
          <p:cNvPicPr preferRelativeResize="0"/>
          <p:nvPr/>
        </p:nvPicPr>
        <p:blipFill rotWithShape="1">
          <a:blip r:embed="rId4">
            <a:alphaModFix/>
          </a:blip>
          <a:srcRect/>
          <a:stretch/>
        </p:blipFill>
        <p:spPr>
          <a:xfrm>
            <a:off x="5791200" y="3505200"/>
            <a:ext cx="3200400" cy="2749550"/>
          </a:xfrm>
          <a:prstGeom prst="rect">
            <a:avLst/>
          </a:prstGeom>
          <a:noFill/>
          <a:ln>
            <a:noFill/>
          </a:ln>
        </p:spPr>
      </p:pic>
      <p:pic>
        <p:nvPicPr>
          <p:cNvPr id="145" name="Google Shape;145;p4" descr="Minangkabau marriage - Wikipedia"/>
          <p:cNvPicPr preferRelativeResize="0"/>
          <p:nvPr/>
        </p:nvPicPr>
        <p:blipFill rotWithShape="1">
          <a:blip r:embed="rId5">
            <a:alphaModFix/>
          </a:blip>
          <a:srcRect/>
          <a:stretch/>
        </p:blipFill>
        <p:spPr>
          <a:xfrm>
            <a:off x="113128" y="2514600"/>
            <a:ext cx="3661016" cy="2449830"/>
          </a:xfrm>
          <a:prstGeom prst="rect">
            <a:avLst/>
          </a:prstGeom>
          <a:noFill/>
          <a:ln>
            <a:noFill/>
          </a:ln>
        </p:spPr>
      </p:pic>
      <p:pic>
        <p:nvPicPr>
          <p:cNvPr id="146" name="Google Shape;146;p4" descr="When Marriage Takes Away Your Right Over Your Body ..."/>
          <p:cNvPicPr preferRelativeResize="0"/>
          <p:nvPr/>
        </p:nvPicPr>
        <p:blipFill rotWithShape="1">
          <a:blip r:embed="rId6">
            <a:alphaModFix/>
          </a:blip>
          <a:srcRect/>
          <a:stretch/>
        </p:blipFill>
        <p:spPr>
          <a:xfrm>
            <a:off x="76200" y="-14748"/>
            <a:ext cx="3734873" cy="2486025"/>
          </a:xfrm>
          <a:prstGeom prst="rect">
            <a:avLst/>
          </a:prstGeom>
          <a:noFill/>
          <a:ln>
            <a:noFill/>
          </a:ln>
        </p:spPr>
      </p:pic>
      <p:pic>
        <p:nvPicPr>
          <p:cNvPr id="147" name="Google Shape;147;p4" descr="Ceremony &amp; Wedding Officiant/Celebrant for Orange County ..."/>
          <p:cNvPicPr preferRelativeResize="0"/>
          <p:nvPr/>
        </p:nvPicPr>
        <p:blipFill rotWithShape="1">
          <a:blip r:embed="rId7">
            <a:alphaModFix/>
          </a:blip>
          <a:srcRect/>
          <a:stretch/>
        </p:blipFill>
        <p:spPr>
          <a:xfrm>
            <a:off x="3204872" y="1553878"/>
            <a:ext cx="2728913" cy="3630721"/>
          </a:xfrm>
          <a:prstGeom prst="rect">
            <a:avLst/>
          </a:prstGeom>
          <a:noFill/>
          <a:ln>
            <a:noFill/>
          </a:ln>
        </p:spPr>
      </p:pic>
      <p:sp>
        <p:nvSpPr>
          <p:cNvPr id="148" name="Google Shape;148;p4"/>
          <p:cNvSpPr/>
          <p:nvPr/>
        </p:nvSpPr>
        <p:spPr>
          <a:xfrm>
            <a:off x="1405637" y="5276696"/>
            <a:ext cx="370107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9D1C3"/>
                </a:solidFill>
                <a:latin typeface="Calibri"/>
                <a:ea typeface="Calibri"/>
                <a:cs typeface="Calibri"/>
                <a:sym typeface="Calibri"/>
              </a:rPr>
              <a:t>Big wedding</a:t>
            </a:r>
            <a:endParaRPr sz="5400" b="1" cap="none">
              <a:solidFill>
                <a:srgbClr val="D9D1C3"/>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28"/>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54864" lvl="0" indent="0" algn="l" rtl="0">
              <a:lnSpc>
                <a:spcPct val="85000"/>
              </a:lnSpc>
              <a:spcBef>
                <a:spcPts val="0"/>
              </a:spcBef>
              <a:spcAft>
                <a:spcPts val="0"/>
              </a:spcAft>
              <a:buClr>
                <a:srgbClr val="3F3F3F"/>
              </a:buClr>
              <a:buSzPts val="4800"/>
              <a:buFont typeface="Calibri"/>
              <a:buNone/>
            </a:pPr>
            <a:r>
              <a:rPr lang="en-US"/>
              <a:t>Emotional Aspects </a:t>
            </a:r>
            <a:endParaRPr/>
          </a:p>
        </p:txBody>
      </p:sp>
      <p:grpSp>
        <p:nvGrpSpPr>
          <p:cNvPr id="441" name="Google Shape;441;p28"/>
          <p:cNvGrpSpPr/>
          <p:nvPr/>
        </p:nvGrpSpPr>
        <p:grpSpPr>
          <a:xfrm>
            <a:off x="822758" y="2133497"/>
            <a:ext cx="7543726" cy="3716114"/>
            <a:chOff x="36" y="34982"/>
            <a:chExt cx="7543726" cy="3716114"/>
          </a:xfrm>
        </p:grpSpPr>
        <p:sp>
          <p:nvSpPr>
            <p:cNvPr id="442" name="Google Shape;442;p28"/>
            <p:cNvSpPr/>
            <p:nvPr/>
          </p:nvSpPr>
          <p:spPr>
            <a:xfrm>
              <a:off x="36" y="34982"/>
              <a:ext cx="3525105" cy="1008000"/>
            </a:xfrm>
            <a:prstGeom prst="rect">
              <a:avLst/>
            </a:prstGeom>
            <a:solidFill>
              <a:srgbClr val="9B2B1C"/>
            </a:solidFill>
            <a:ln w="15875" cap="flat" cmpd="sng">
              <a:solidFill>
                <a:srgbClr val="9B2B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txBox="1"/>
            <p:nvPr/>
          </p:nvSpPr>
          <p:spPr>
            <a:xfrm>
              <a:off x="36" y="34982"/>
              <a:ext cx="3525105" cy="1008000"/>
            </a:xfrm>
            <a:prstGeom prst="rect">
              <a:avLst/>
            </a:prstGeom>
            <a:noFill/>
            <a:ln>
              <a:noFill/>
            </a:ln>
          </p:spPr>
          <p:txBody>
            <a:bodyPr spcFirstLastPara="1" wrap="square" lIns="248900" tIns="142225" rIns="248900" bIns="1422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Denial.</a:t>
              </a:r>
              <a:endParaRPr/>
            </a:p>
          </p:txBody>
        </p:sp>
        <p:sp>
          <p:nvSpPr>
            <p:cNvPr id="444" name="Google Shape;444;p28"/>
            <p:cNvSpPr/>
            <p:nvPr/>
          </p:nvSpPr>
          <p:spPr>
            <a:xfrm>
              <a:off x="36" y="1042982"/>
              <a:ext cx="3525105" cy="2708114"/>
            </a:xfrm>
            <a:prstGeom prst="rect">
              <a:avLst/>
            </a:prstGeom>
            <a:solidFill>
              <a:srgbClr val="DECCCB">
                <a:alpha val="89803"/>
              </a:srgbClr>
            </a:solidFill>
            <a:ln w="15875" cap="flat" cmpd="sng">
              <a:solidFill>
                <a:srgbClr val="DECC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txBox="1"/>
            <p:nvPr/>
          </p:nvSpPr>
          <p:spPr>
            <a:xfrm>
              <a:off x="36" y="1042982"/>
              <a:ext cx="3525105" cy="2708114"/>
            </a:xfrm>
            <a:prstGeom prst="rect">
              <a:avLst/>
            </a:prstGeom>
            <a:noFill/>
            <a:ln>
              <a:noFill/>
            </a:ln>
          </p:spPr>
          <p:txBody>
            <a:bodyPr spcFirstLastPara="1" wrap="square" lIns="186675" tIns="186675" rIns="248900" bIns="280025" anchor="t" anchorCtr="0">
              <a:noAutofit/>
            </a:bodyPr>
            <a:lstStyle/>
            <a:p>
              <a:pPr marL="285750" marR="0" lvl="1" indent="-285750" algn="l" rtl="0">
                <a:lnSpc>
                  <a:spcPct val="90000"/>
                </a:lnSpc>
                <a:spcBef>
                  <a:spcPts val="0"/>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Avoidance.</a:t>
              </a:r>
              <a:endParaRPr/>
            </a:p>
            <a:p>
              <a:pPr marL="285750" marR="0" lvl="1"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Procrastination</a:t>
              </a:r>
              <a:endParaRPr/>
            </a:p>
            <a:p>
              <a:pPr marL="571500" marR="0" lvl="2"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Poll</a:t>
              </a:r>
              <a:endParaRPr/>
            </a:p>
          </p:txBody>
        </p:sp>
        <p:sp>
          <p:nvSpPr>
            <p:cNvPr id="446" name="Google Shape;446;p28"/>
            <p:cNvSpPr/>
            <p:nvPr/>
          </p:nvSpPr>
          <p:spPr>
            <a:xfrm>
              <a:off x="4018657" y="34982"/>
              <a:ext cx="3525105" cy="1008000"/>
            </a:xfrm>
            <a:prstGeom prst="rect">
              <a:avLst/>
            </a:prstGeom>
            <a:solidFill>
              <a:srgbClr val="A28C67"/>
            </a:solidFill>
            <a:ln w="15875" cap="flat" cmpd="sng">
              <a:solidFill>
                <a:srgbClr val="A28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txBox="1"/>
            <p:nvPr/>
          </p:nvSpPr>
          <p:spPr>
            <a:xfrm>
              <a:off x="4018657" y="34982"/>
              <a:ext cx="3525105" cy="1008000"/>
            </a:xfrm>
            <a:prstGeom prst="rect">
              <a:avLst/>
            </a:prstGeom>
            <a:noFill/>
            <a:ln>
              <a:noFill/>
            </a:ln>
          </p:spPr>
          <p:txBody>
            <a:bodyPr spcFirstLastPara="1" wrap="square" lIns="248900" tIns="142225" rIns="248900" bIns="1422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Anger.</a:t>
              </a:r>
              <a:endParaRPr/>
            </a:p>
          </p:txBody>
        </p:sp>
        <p:sp>
          <p:nvSpPr>
            <p:cNvPr id="448" name="Google Shape;448;p28"/>
            <p:cNvSpPr/>
            <p:nvPr/>
          </p:nvSpPr>
          <p:spPr>
            <a:xfrm>
              <a:off x="4018657" y="1042982"/>
              <a:ext cx="3525105" cy="2708114"/>
            </a:xfrm>
            <a:prstGeom prst="rect">
              <a:avLst/>
            </a:prstGeom>
            <a:solidFill>
              <a:srgbClr val="DED9D2">
                <a:alpha val="89803"/>
              </a:srgbClr>
            </a:solidFill>
            <a:ln w="15875" cap="flat" cmpd="sng">
              <a:solidFill>
                <a:srgbClr val="DED9D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txBox="1"/>
            <p:nvPr/>
          </p:nvSpPr>
          <p:spPr>
            <a:xfrm>
              <a:off x="4018657" y="1042982"/>
              <a:ext cx="3525105" cy="2708114"/>
            </a:xfrm>
            <a:prstGeom prst="rect">
              <a:avLst/>
            </a:prstGeom>
            <a:noFill/>
            <a:ln>
              <a:noFill/>
            </a:ln>
          </p:spPr>
          <p:txBody>
            <a:bodyPr spcFirstLastPara="1" wrap="square" lIns="186675" tIns="186675" rIns="248900" bIns="280025" anchor="t" anchorCtr="0">
              <a:noAutofit/>
            </a:bodyPr>
            <a:lstStyle/>
            <a:p>
              <a:pPr marL="285750" marR="0" lvl="1" indent="-285750" algn="l" rtl="0">
                <a:lnSpc>
                  <a:spcPct val="90000"/>
                </a:lnSpc>
                <a:spcBef>
                  <a:spcPts val="0"/>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Betrayal.</a:t>
              </a:r>
              <a:endParaRPr/>
            </a:p>
            <a:p>
              <a:pPr marL="285750" marR="0" lvl="1"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Defensiveness.</a:t>
              </a:r>
              <a:endParaRPr/>
            </a:p>
            <a:p>
              <a:pPr marL="285750" marR="0" lvl="1"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Hurt.</a:t>
              </a:r>
              <a:endParaRPr/>
            </a:p>
            <a:p>
              <a:pPr marL="571500" marR="0" lvl="2" indent="-285750" algn="l" rtl="0">
                <a:lnSpc>
                  <a:spcPct val="90000"/>
                </a:lnSpc>
                <a:spcBef>
                  <a:spcPts val="525"/>
                </a:spcBef>
                <a:spcAft>
                  <a:spcPts val="0"/>
                </a:spcAft>
                <a:buClr>
                  <a:schemeClr val="dk1"/>
                </a:buClr>
                <a:buSzPts val="3500"/>
                <a:buFont typeface="Calibri"/>
                <a:buChar char="•"/>
              </a:pPr>
              <a:r>
                <a:rPr lang="en-US" sz="3500" b="0" i="0" u="none" strike="noStrike" cap="none">
                  <a:solidFill>
                    <a:schemeClr val="dk1"/>
                  </a:solidFill>
                  <a:latin typeface="Calibri"/>
                  <a:ea typeface="Calibri"/>
                  <a:cs typeface="Calibri"/>
                  <a:sym typeface="Calibri"/>
                </a:rPr>
                <a:t>Poll</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p29"/>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54864" lvl="0" indent="0" algn="l" rtl="0">
              <a:lnSpc>
                <a:spcPct val="85000"/>
              </a:lnSpc>
              <a:spcBef>
                <a:spcPts val="0"/>
              </a:spcBef>
              <a:spcAft>
                <a:spcPts val="0"/>
              </a:spcAft>
              <a:buClr>
                <a:srgbClr val="3F3F3F"/>
              </a:buClr>
              <a:buSzPts val="4800"/>
              <a:buFont typeface="Calibri"/>
              <a:buNone/>
            </a:pPr>
            <a:r>
              <a:rPr lang="en-US"/>
              <a:t>Emotional Response: Anger</a:t>
            </a:r>
            <a:endParaRPr/>
          </a:p>
        </p:txBody>
      </p:sp>
      <p:grpSp>
        <p:nvGrpSpPr>
          <p:cNvPr id="455" name="Google Shape;455;p29"/>
          <p:cNvGrpSpPr/>
          <p:nvPr/>
        </p:nvGrpSpPr>
        <p:grpSpPr>
          <a:xfrm>
            <a:off x="822722" y="2115054"/>
            <a:ext cx="7543800" cy="3753000"/>
            <a:chOff x="0" y="16539"/>
            <a:chExt cx="7543800" cy="3753000"/>
          </a:xfrm>
        </p:grpSpPr>
        <p:sp>
          <p:nvSpPr>
            <p:cNvPr id="456" name="Google Shape;456;p29"/>
            <p:cNvSpPr/>
            <p:nvPr/>
          </p:nvSpPr>
          <p:spPr>
            <a:xfrm>
              <a:off x="0" y="16539"/>
              <a:ext cx="7543800" cy="1193400"/>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txBox="1"/>
            <p:nvPr/>
          </p:nvSpPr>
          <p:spPr>
            <a:xfrm>
              <a:off x="58257" y="74796"/>
              <a:ext cx="7427286" cy="107688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Need to defend oneself or dispute allegations in an answer.</a:t>
              </a:r>
              <a:endParaRPr/>
            </a:p>
          </p:txBody>
        </p:sp>
        <p:sp>
          <p:nvSpPr>
            <p:cNvPr id="458" name="Google Shape;458;p29"/>
            <p:cNvSpPr/>
            <p:nvPr/>
          </p:nvSpPr>
          <p:spPr>
            <a:xfrm>
              <a:off x="0" y="1296339"/>
              <a:ext cx="7543800" cy="1193400"/>
            </a:xfrm>
            <a:prstGeom prst="roundRect">
              <a:avLst>
                <a:gd name="adj" fmla="val 16667"/>
              </a:avLst>
            </a:prstGeom>
            <a:solidFill>
              <a:srgbClr val="6E8C8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txBox="1"/>
            <p:nvPr/>
          </p:nvSpPr>
          <p:spPr>
            <a:xfrm>
              <a:off x="58257" y="1354596"/>
              <a:ext cx="7427286" cy="107688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Reasons to file counterclaim</a:t>
              </a:r>
              <a:endParaRPr/>
            </a:p>
          </p:txBody>
        </p:sp>
        <p:sp>
          <p:nvSpPr>
            <p:cNvPr id="460" name="Google Shape;460;p29"/>
            <p:cNvSpPr/>
            <p:nvPr/>
          </p:nvSpPr>
          <p:spPr>
            <a:xfrm>
              <a:off x="0" y="2576139"/>
              <a:ext cx="7543800" cy="1193400"/>
            </a:xfrm>
            <a:prstGeom prst="roundRect">
              <a:avLst>
                <a:gd name="adj" fmla="val 16667"/>
              </a:avLst>
            </a:prstGeom>
            <a:solidFill>
              <a:srgbClr val="845C5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txBox="1"/>
            <p:nvPr/>
          </p:nvSpPr>
          <p:spPr>
            <a:xfrm>
              <a:off x="58257" y="2634396"/>
              <a:ext cx="7427286" cy="107688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Often, will done tit-for-tat retaliation and control.</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5"/>
        <p:cNvGrpSpPr/>
        <p:nvPr/>
      </p:nvGrpSpPr>
      <p:grpSpPr>
        <a:xfrm>
          <a:off x="0" y="0"/>
          <a:ext cx="0" cy="0"/>
          <a:chOff x="0" y="0"/>
          <a:chExt cx="0" cy="0"/>
        </a:xfrm>
      </p:grpSpPr>
      <p:sp>
        <p:nvSpPr>
          <p:cNvPr id="466" name="Google Shape;466;p3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30"/>
          <p:cNvSpPr/>
          <p:nvPr/>
        </p:nvSpPr>
        <p:spPr>
          <a:xfrm>
            <a:off x="1090108" y="0"/>
            <a:ext cx="349304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30"/>
          <p:cNvSpPr txBox="1">
            <a:spLocks noGrp="1"/>
          </p:cNvSpPr>
          <p:nvPr>
            <p:ph type="title"/>
          </p:nvPr>
        </p:nvSpPr>
        <p:spPr>
          <a:xfrm>
            <a:off x="1425872" y="1111753"/>
            <a:ext cx="2790265" cy="4634494"/>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2800"/>
              <a:buFont typeface="Calibri"/>
              <a:buNone/>
            </a:pPr>
            <a:r>
              <a:rPr lang="en-US" sz="2800">
                <a:solidFill>
                  <a:srgbClr val="FFFFFF"/>
                </a:solidFill>
              </a:rPr>
              <a:t>Mental Health</a:t>
            </a:r>
            <a:endParaRPr/>
          </a:p>
        </p:txBody>
      </p:sp>
      <p:sp>
        <p:nvSpPr>
          <p:cNvPr id="469" name="Google Shape;469;p30"/>
          <p:cNvSpPr/>
          <p:nvPr/>
        </p:nvSpPr>
        <p:spPr>
          <a:xfrm>
            <a:off x="0" y="0"/>
            <a:ext cx="1090108" cy="6858000"/>
          </a:xfrm>
          <a:prstGeom prst="rect">
            <a:avLst/>
          </a:prstGeom>
          <a:solidFill>
            <a:srgbClr val="3F3F3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30"/>
          <p:cNvSpPr txBox="1">
            <a:spLocks noGrp="1"/>
          </p:cNvSpPr>
          <p:nvPr>
            <p:ph type="body" idx="1"/>
          </p:nvPr>
        </p:nvSpPr>
        <p:spPr>
          <a:xfrm>
            <a:off x="4927654" y="1111753"/>
            <a:ext cx="3793047" cy="4628275"/>
          </a:xfrm>
          <a:prstGeom prst="rect">
            <a:avLst/>
          </a:prstGeom>
          <a:noFill/>
          <a:ln>
            <a:noFill/>
          </a:ln>
        </p:spPr>
        <p:txBody>
          <a:bodyPr spcFirstLastPara="1" wrap="square" lIns="0" tIns="45700" rIns="0" bIns="45700" anchor="ctr" anchorCtr="0">
            <a:normAutofit/>
          </a:bodyPr>
          <a:lstStyle/>
          <a:p>
            <a:pPr marL="91440" lvl="0" indent="-127000" algn="l" rtl="0">
              <a:lnSpc>
                <a:spcPct val="90000"/>
              </a:lnSpc>
              <a:spcBef>
                <a:spcPts val="0"/>
              </a:spcBef>
              <a:spcAft>
                <a:spcPts val="0"/>
              </a:spcAft>
              <a:buSzPts val="2000"/>
              <a:buChar char=" "/>
            </a:pPr>
            <a:r>
              <a:rPr lang="en-US">
                <a:solidFill>
                  <a:srgbClr val="262626"/>
                </a:solidFill>
              </a:rPr>
              <a:t>Serious Mental Health Issues</a:t>
            </a:r>
            <a:endParaRPr/>
          </a:p>
          <a:p>
            <a:pPr marL="566928" lvl="2" indent="-182880" algn="l" rtl="0">
              <a:lnSpc>
                <a:spcPct val="90000"/>
              </a:lnSpc>
              <a:spcBef>
                <a:spcPts val="400"/>
              </a:spcBef>
              <a:spcAft>
                <a:spcPts val="0"/>
              </a:spcAft>
              <a:buSzPts val="1400"/>
              <a:buChar char="◦"/>
            </a:pPr>
            <a:r>
              <a:rPr lang="en-US">
                <a:solidFill>
                  <a:srgbClr val="262626"/>
                </a:solidFill>
              </a:rPr>
              <a:t>Depression</a:t>
            </a:r>
            <a:endParaRPr/>
          </a:p>
          <a:p>
            <a:pPr marL="566928" lvl="2" indent="-182880" algn="l" rtl="0">
              <a:lnSpc>
                <a:spcPct val="90000"/>
              </a:lnSpc>
              <a:spcBef>
                <a:spcPts val="600"/>
              </a:spcBef>
              <a:spcAft>
                <a:spcPts val="0"/>
              </a:spcAft>
              <a:buSzPts val="1400"/>
              <a:buChar char="◦"/>
            </a:pPr>
            <a:r>
              <a:rPr lang="en-US">
                <a:solidFill>
                  <a:srgbClr val="262626"/>
                </a:solidFill>
              </a:rPr>
              <a:t>Anxiety</a:t>
            </a:r>
            <a:endParaRPr/>
          </a:p>
          <a:p>
            <a:pPr marL="566928" lvl="2" indent="-182880" algn="l" rtl="0">
              <a:lnSpc>
                <a:spcPct val="90000"/>
              </a:lnSpc>
              <a:spcBef>
                <a:spcPts val="600"/>
              </a:spcBef>
              <a:spcAft>
                <a:spcPts val="0"/>
              </a:spcAft>
              <a:buSzPts val="1400"/>
              <a:buChar char="◦"/>
            </a:pPr>
            <a:r>
              <a:rPr lang="en-US">
                <a:solidFill>
                  <a:srgbClr val="262626"/>
                </a:solidFill>
              </a:rPr>
              <a:t>Bipolar</a:t>
            </a:r>
            <a:endParaRPr/>
          </a:p>
          <a:p>
            <a:pPr marL="566928" lvl="2" indent="-182880" algn="l" rtl="0">
              <a:lnSpc>
                <a:spcPct val="90000"/>
              </a:lnSpc>
              <a:spcBef>
                <a:spcPts val="600"/>
              </a:spcBef>
              <a:spcAft>
                <a:spcPts val="0"/>
              </a:spcAft>
              <a:buSzPts val="1400"/>
              <a:buChar char="◦"/>
            </a:pPr>
            <a:r>
              <a:rPr lang="en-US">
                <a:solidFill>
                  <a:srgbClr val="262626"/>
                </a:solidFill>
              </a:rPr>
              <a:t>Schizophrenia</a:t>
            </a:r>
            <a:endParaRPr/>
          </a:p>
          <a:p>
            <a:pPr marL="384048" lvl="1" indent="-182880" algn="l" rtl="0">
              <a:lnSpc>
                <a:spcPct val="90000"/>
              </a:lnSpc>
              <a:spcBef>
                <a:spcPts val="600"/>
              </a:spcBef>
              <a:spcAft>
                <a:spcPts val="0"/>
              </a:spcAft>
              <a:buSzPts val="1800"/>
              <a:buChar char="◦"/>
            </a:pPr>
            <a:r>
              <a:rPr lang="en-US">
                <a:solidFill>
                  <a:srgbClr val="262626"/>
                </a:solidFill>
              </a:rPr>
              <a:t>Impact on the marriage and the family</a:t>
            </a:r>
            <a:endParaRPr/>
          </a:p>
          <a:p>
            <a:pPr marL="384048" lvl="1" indent="-182880" algn="l" rtl="0">
              <a:lnSpc>
                <a:spcPct val="90000"/>
              </a:lnSpc>
              <a:spcBef>
                <a:spcPts val="600"/>
              </a:spcBef>
              <a:spcAft>
                <a:spcPts val="0"/>
              </a:spcAft>
              <a:buSzPts val="1800"/>
              <a:buChar char="◦"/>
            </a:pPr>
            <a:r>
              <a:rPr lang="en-US">
                <a:solidFill>
                  <a:srgbClr val="262626"/>
                </a:solidFill>
              </a:rPr>
              <a:t>Anger and Resentment</a:t>
            </a:r>
            <a:endParaRPr/>
          </a:p>
          <a:p>
            <a:pPr marL="384048" lvl="1" indent="-182880" algn="l" rtl="0">
              <a:lnSpc>
                <a:spcPct val="90000"/>
              </a:lnSpc>
              <a:spcBef>
                <a:spcPts val="600"/>
              </a:spcBef>
              <a:spcAft>
                <a:spcPts val="0"/>
              </a:spcAft>
              <a:buSzPts val="1800"/>
              <a:buChar char="◦"/>
            </a:pPr>
            <a:r>
              <a:rPr lang="en-US">
                <a:solidFill>
                  <a:srgbClr val="262626"/>
                </a:solidFill>
              </a:rPr>
              <a:t>Self Blame? </a:t>
            </a:r>
            <a:endParaRPr/>
          </a:p>
          <a:p>
            <a:pPr marL="384048" lvl="1" indent="-68579" algn="l" rtl="0">
              <a:lnSpc>
                <a:spcPct val="90000"/>
              </a:lnSpc>
              <a:spcBef>
                <a:spcPts val="600"/>
              </a:spcBef>
              <a:spcAft>
                <a:spcPts val="0"/>
              </a:spcAft>
              <a:buSzPts val="1800"/>
              <a:buNone/>
            </a:pPr>
            <a:endParaRPr>
              <a:solidFill>
                <a:srgbClr val="26262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85858"/>
        </a:solidFill>
        <a:effectLst/>
      </p:bgPr>
    </p:bg>
    <p:spTree>
      <p:nvGrpSpPr>
        <p:cNvPr id="1" name="Shape 474"/>
        <p:cNvGrpSpPr/>
        <p:nvPr/>
      </p:nvGrpSpPr>
      <p:grpSpPr>
        <a:xfrm>
          <a:off x="0" y="0"/>
          <a:ext cx="0" cy="0"/>
          <a:chOff x="0" y="0"/>
          <a:chExt cx="0" cy="0"/>
        </a:xfrm>
      </p:grpSpPr>
      <p:sp>
        <p:nvSpPr>
          <p:cNvPr id="475" name="Google Shape;475;p31"/>
          <p:cNvSpPr/>
          <p:nvPr/>
        </p:nvSpPr>
        <p:spPr>
          <a:xfrm>
            <a:off x="2381" y="0"/>
            <a:ext cx="9141714" cy="6858000"/>
          </a:xfrm>
          <a:prstGeom prst="rect">
            <a:avLst/>
          </a:prstGeom>
          <a:solidFill>
            <a:srgbClr val="5858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31"/>
          <p:cNvSpPr txBox="1">
            <a:spLocks noGrp="1"/>
          </p:cNvSpPr>
          <p:nvPr>
            <p:ph type="title"/>
          </p:nvPr>
        </p:nvSpPr>
        <p:spPr>
          <a:xfrm>
            <a:off x="711785" y="643466"/>
            <a:ext cx="2078455" cy="5225627"/>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EFEFE"/>
              </a:buClr>
              <a:buSzPts val="3100"/>
              <a:buFont typeface="Calibri"/>
              <a:buNone/>
            </a:pPr>
            <a:r>
              <a:rPr lang="en-US" sz="3100"/>
              <a:t>Personality Disorders </a:t>
            </a:r>
            <a:endParaRPr/>
          </a:p>
        </p:txBody>
      </p:sp>
      <p:cxnSp>
        <p:nvCxnSpPr>
          <p:cNvPr id="477" name="Google Shape;477;p31"/>
          <p:cNvCxnSpPr/>
          <p:nvPr/>
        </p:nvCxnSpPr>
        <p:spPr>
          <a:xfrm>
            <a:off x="3031539" y="1570271"/>
            <a:ext cx="0" cy="3200400"/>
          </a:xfrm>
          <a:prstGeom prst="straightConnector1">
            <a:avLst/>
          </a:prstGeom>
          <a:noFill/>
          <a:ln w="31750" cap="flat" cmpd="sng">
            <a:solidFill>
              <a:schemeClr val="accent1"/>
            </a:solidFill>
            <a:prstDash val="solid"/>
            <a:miter lim="800000"/>
            <a:headEnd type="none" w="sm" len="sm"/>
            <a:tailEnd type="none" w="sm" len="sm"/>
          </a:ln>
        </p:spPr>
      </p:cxnSp>
      <p:sp>
        <p:nvSpPr>
          <p:cNvPr id="478" name="Google Shape;478;p31"/>
          <p:cNvSpPr txBox="1">
            <a:spLocks noGrp="1"/>
          </p:cNvSpPr>
          <p:nvPr>
            <p:ph type="body" idx="1"/>
          </p:nvPr>
        </p:nvSpPr>
        <p:spPr>
          <a:xfrm>
            <a:off x="3263264" y="643466"/>
            <a:ext cx="5171980" cy="5225628"/>
          </a:xfrm>
          <a:prstGeom prst="rect">
            <a:avLst/>
          </a:prstGeom>
          <a:noFill/>
          <a:ln>
            <a:noFill/>
          </a:ln>
        </p:spPr>
        <p:txBody>
          <a:bodyPr spcFirstLastPara="1" wrap="square" lIns="0" tIns="45700" rIns="0" bIns="45700" anchor="ctr" anchorCtr="0">
            <a:normAutofit/>
          </a:bodyPr>
          <a:lstStyle/>
          <a:p>
            <a:pPr marL="91440" lvl="0" indent="-127000" algn="l" rtl="0">
              <a:lnSpc>
                <a:spcPct val="90000"/>
              </a:lnSpc>
              <a:spcBef>
                <a:spcPts val="0"/>
              </a:spcBef>
              <a:spcAft>
                <a:spcPts val="0"/>
              </a:spcAft>
              <a:buSzPts val="2000"/>
              <a:buFont typeface="Noto Sans Symbols"/>
              <a:buChar char="❖"/>
            </a:pPr>
            <a:r>
              <a:rPr lang="en-US"/>
              <a:t>Borderline Personality Disorder</a:t>
            </a:r>
            <a:endParaRPr/>
          </a:p>
          <a:p>
            <a:pPr marL="91440" lvl="0" indent="-127000" algn="l" rtl="0">
              <a:lnSpc>
                <a:spcPct val="90000"/>
              </a:lnSpc>
              <a:spcBef>
                <a:spcPts val="1400"/>
              </a:spcBef>
              <a:spcAft>
                <a:spcPts val="0"/>
              </a:spcAft>
              <a:buSzPts val="2000"/>
              <a:buFont typeface="Noto Sans Symbols"/>
              <a:buChar char="❖"/>
            </a:pPr>
            <a:r>
              <a:rPr lang="en-US"/>
              <a:t>Antisocial Personality Disorder </a:t>
            </a:r>
            <a:endParaRPr/>
          </a:p>
          <a:p>
            <a:pPr marL="91440" lvl="0" indent="-127000" algn="l" rtl="0">
              <a:lnSpc>
                <a:spcPct val="90000"/>
              </a:lnSpc>
              <a:spcBef>
                <a:spcPts val="1400"/>
              </a:spcBef>
              <a:spcAft>
                <a:spcPts val="0"/>
              </a:spcAft>
              <a:buSzPts val="2000"/>
              <a:buFont typeface="Noto Sans Symbols"/>
              <a:buChar char="❖"/>
            </a:pPr>
            <a:r>
              <a:rPr lang="en-US"/>
              <a:t>Narcissistic Personality Disorder</a:t>
            </a:r>
            <a:endParaRPr/>
          </a:p>
        </p:txBody>
      </p:sp>
      <p:sp>
        <p:nvSpPr>
          <p:cNvPr id="479" name="Google Shape;479;p31"/>
          <p:cNvSpPr/>
          <p:nvPr/>
        </p:nvSpPr>
        <p:spPr>
          <a:xfrm>
            <a:off x="2381" y="6336792"/>
            <a:ext cx="9141619" cy="521208"/>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Google Shape;485;p32"/>
          <p:cNvSpPr txBox="1">
            <a:spLocks noGrp="1"/>
          </p:cNvSpPr>
          <p:nvPr>
            <p:ph type="title"/>
          </p:nvPr>
        </p:nvSpPr>
        <p:spPr>
          <a:xfrm>
            <a:off x="822960" y="286603"/>
            <a:ext cx="7543800" cy="1450757"/>
          </a:xfrm>
          <a:prstGeom prst="rect">
            <a:avLst/>
          </a:prstGeom>
          <a:noFill/>
          <a:ln>
            <a:noFill/>
          </a:ln>
        </p:spPr>
        <p:txBody>
          <a:bodyPr spcFirstLastPara="1" wrap="square" lIns="91425" tIns="45700" rIns="91425" bIns="45700" anchor="b" anchorCtr="0">
            <a:normAutofit/>
          </a:bodyPr>
          <a:lstStyle/>
          <a:p>
            <a:pPr marL="54864" lvl="0" indent="0" algn="l" rtl="0">
              <a:lnSpc>
                <a:spcPct val="85000"/>
              </a:lnSpc>
              <a:spcBef>
                <a:spcPts val="0"/>
              </a:spcBef>
              <a:spcAft>
                <a:spcPts val="0"/>
              </a:spcAft>
              <a:buClr>
                <a:srgbClr val="3F3F3F"/>
              </a:buClr>
              <a:buSzPts val="4800"/>
              <a:buFont typeface="Calibri"/>
              <a:buNone/>
            </a:pPr>
            <a:r>
              <a:rPr lang="en-US"/>
              <a:t>Steps toward Resolution</a:t>
            </a:r>
            <a:endParaRPr/>
          </a:p>
        </p:txBody>
      </p:sp>
      <p:grpSp>
        <p:nvGrpSpPr>
          <p:cNvPr id="486" name="Google Shape;486;p32"/>
          <p:cNvGrpSpPr/>
          <p:nvPr/>
        </p:nvGrpSpPr>
        <p:grpSpPr>
          <a:xfrm>
            <a:off x="1645725" y="2100558"/>
            <a:ext cx="5897793" cy="3781993"/>
            <a:chOff x="823003" y="2043"/>
            <a:chExt cx="5897793" cy="3781993"/>
          </a:xfrm>
        </p:grpSpPr>
        <p:sp>
          <p:nvSpPr>
            <p:cNvPr id="487" name="Google Shape;487;p32"/>
            <p:cNvSpPr/>
            <p:nvPr/>
          </p:nvSpPr>
          <p:spPr>
            <a:xfrm>
              <a:off x="3465953" y="749748"/>
              <a:ext cx="577692" cy="91440"/>
            </a:xfrm>
            <a:custGeom>
              <a:avLst/>
              <a:gdLst/>
              <a:ahLst/>
              <a:cxnLst/>
              <a:rect l="l" t="t" r="r" b="b"/>
              <a:pathLst>
                <a:path w="120000" h="120000" extrusionOk="0">
                  <a:moveTo>
                    <a:pt x="0" y="60000"/>
                  </a:moveTo>
                  <a:lnTo>
                    <a:pt x="120000" y="60000"/>
                  </a:lnTo>
                </a:path>
              </a:pathLst>
            </a:custGeom>
            <a:noFill/>
            <a:ln w="12700" cap="flat" cmpd="sng">
              <a:solidFill>
                <a:srgbClr val="9B2B1C"/>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txBox="1"/>
            <p:nvPr/>
          </p:nvSpPr>
          <p:spPr>
            <a:xfrm>
              <a:off x="3739592" y="792427"/>
              <a:ext cx="30414" cy="6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89" name="Google Shape;489;p32"/>
            <p:cNvSpPr/>
            <p:nvPr/>
          </p:nvSpPr>
          <p:spPr>
            <a:xfrm>
              <a:off x="823003" y="2043"/>
              <a:ext cx="2644750" cy="1586850"/>
            </a:xfrm>
            <a:prstGeom prst="rect">
              <a:avLst/>
            </a:prstGeom>
            <a:solidFill>
              <a:srgbClr val="9B2B1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txBox="1"/>
            <p:nvPr/>
          </p:nvSpPr>
          <p:spPr>
            <a:xfrm>
              <a:off x="823003" y="2043"/>
              <a:ext cx="2644750" cy="1586850"/>
            </a:xfrm>
            <a:prstGeom prst="rect">
              <a:avLst/>
            </a:prstGeom>
            <a:noFill/>
            <a:ln>
              <a:noFill/>
            </a:ln>
          </p:spPr>
          <p:txBody>
            <a:bodyPr spcFirstLastPara="1" wrap="square" lIns="129575" tIns="136025" rIns="129575" bIns="1360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Encourage discussion between partners unless domestic violence is involved, and risk of harm is present. </a:t>
              </a:r>
              <a:endParaRPr/>
            </a:p>
          </p:txBody>
        </p:sp>
        <p:sp>
          <p:nvSpPr>
            <p:cNvPr id="491" name="Google Shape;491;p32"/>
            <p:cNvSpPr/>
            <p:nvPr/>
          </p:nvSpPr>
          <p:spPr>
            <a:xfrm>
              <a:off x="2145378" y="1587093"/>
              <a:ext cx="3253042" cy="577692"/>
            </a:xfrm>
            <a:custGeom>
              <a:avLst/>
              <a:gdLst/>
              <a:ahLst/>
              <a:cxnLst/>
              <a:rect l="l" t="t" r="r" b="b"/>
              <a:pathLst>
                <a:path w="120000" h="120000" extrusionOk="0">
                  <a:moveTo>
                    <a:pt x="120000" y="0"/>
                  </a:moveTo>
                  <a:lnTo>
                    <a:pt x="120000" y="63552"/>
                  </a:lnTo>
                  <a:lnTo>
                    <a:pt x="0" y="63552"/>
                  </a:lnTo>
                  <a:lnTo>
                    <a:pt x="0" y="120000"/>
                  </a:lnTo>
                </a:path>
              </a:pathLst>
            </a:custGeom>
            <a:noFill/>
            <a:ln w="12700" cap="flat" cmpd="sng">
              <a:solidFill>
                <a:srgbClr val="A3633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txBox="1"/>
            <p:nvPr/>
          </p:nvSpPr>
          <p:spPr>
            <a:xfrm>
              <a:off x="3689164" y="1872898"/>
              <a:ext cx="165471" cy="6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93" name="Google Shape;493;p32"/>
            <p:cNvSpPr/>
            <p:nvPr/>
          </p:nvSpPr>
          <p:spPr>
            <a:xfrm>
              <a:off x="4076046" y="2043"/>
              <a:ext cx="2644750" cy="1586850"/>
            </a:xfrm>
            <a:prstGeom prst="rect">
              <a:avLst/>
            </a:prstGeom>
            <a:solidFill>
              <a:srgbClr val="A151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txBox="1"/>
            <p:nvPr/>
          </p:nvSpPr>
          <p:spPr>
            <a:xfrm>
              <a:off x="4076046" y="2043"/>
              <a:ext cx="2644750" cy="1586850"/>
            </a:xfrm>
            <a:prstGeom prst="rect">
              <a:avLst/>
            </a:prstGeom>
            <a:noFill/>
            <a:ln>
              <a:noFill/>
            </a:ln>
          </p:spPr>
          <p:txBody>
            <a:bodyPr spcFirstLastPara="1" wrap="square" lIns="129575" tIns="136025" rIns="129575" bIns="1360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Have client make a list of most important to least important.</a:t>
              </a:r>
              <a:endParaRPr/>
            </a:p>
          </p:txBody>
        </p:sp>
        <p:sp>
          <p:nvSpPr>
            <p:cNvPr id="495" name="Google Shape;495;p32"/>
            <p:cNvSpPr/>
            <p:nvPr/>
          </p:nvSpPr>
          <p:spPr>
            <a:xfrm>
              <a:off x="3465953" y="2944891"/>
              <a:ext cx="577692" cy="91440"/>
            </a:xfrm>
            <a:custGeom>
              <a:avLst/>
              <a:gdLst/>
              <a:ahLst/>
              <a:cxnLst/>
              <a:rect l="l" t="t" r="r" b="b"/>
              <a:pathLst>
                <a:path w="120000" h="120000" extrusionOk="0">
                  <a:moveTo>
                    <a:pt x="0" y="60000"/>
                  </a:moveTo>
                  <a:lnTo>
                    <a:pt x="120000" y="60000"/>
                  </a:lnTo>
                </a:path>
              </a:pathLst>
            </a:custGeom>
            <a:noFill/>
            <a:ln w="12700" cap="flat" cmpd="sng">
              <a:solidFill>
                <a:srgbClr val="A28C67"/>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txBox="1"/>
            <p:nvPr/>
          </p:nvSpPr>
          <p:spPr>
            <a:xfrm>
              <a:off x="3739592" y="2987569"/>
              <a:ext cx="30414" cy="6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97" name="Google Shape;497;p32"/>
            <p:cNvSpPr/>
            <p:nvPr/>
          </p:nvSpPr>
          <p:spPr>
            <a:xfrm>
              <a:off x="823003" y="2197186"/>
              <a:ext cx="2644750" cy="1586850"/>
            </a:xfrm>
            <a:prstGeom prst="rect">
              <a:avLst/>
            </a:prstGeom>
            <a:solidFill>
              <a:srgbClr val="A6734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txBox="1"/>
            <p:nvPr/>
          </p:nvSpPr>
          <p:spPr>
            <a:xfrm>
              <a:off x="823003" y="2197186"/>
              <a:ext cx="2644750" cy="1586850"/>
            </a:xfrm>
            <a:prstGeom prst="rect">
              <a:avLst/>
            </a:prstGeom>
            <a:noFill/>
            <a:ln>
              <a:noFill/>
            </a:ln>
          </p:spPr>
          <p:txBody>
            <a:bodyPr spcFirstLastPara="1" wrap="square" lIns="129575" tIns="136025" rIns="129575" bIns="1360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Think Settlement. </a:t>
              </a:r>
              <a:endParaRPr/>
            </a:p>
          </p:txBody>
        </p:sp>
        <p:sp>
          <p:nvSpPr>
            <p:cNvPr id="499" name="Google Shape;499;p32"/>
            <p:cNvSpPr/>
            <p:nvPr/>
          </p:nvSpPr>
          <p:spPr>
            <a:xfrm>
              <a:off x="4076046" y="2197186"/>
              <a:ext cx="2644750" cy="1586850"/>
            </a:xfrm>
            <a:prstGeom prst="rect">
              <a:avLst/>
            </a:prstGeom>
            <a:solidFill>
              <a:srgbClr val="A28C6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txBox="1"/>
            <p:nvPr/>
          </p:nvSpPr>
          <p:spPr>
            <a:xfrm>
              <a:off x="4076046" y="2197186"/>
              <a:ext cx="2644750" cy="1586850"/>
            </a:xfrm>
            <a:prstGeom prst="rect">
              <a:avLst/>
            </a:prstGeom>
            <a:noFill/>
            <a:ln>
              <a:noFill/>
            </a:ln>
          </p:spPr>
          <p:txBody>
            <a:bodyPr spcFirstLastPara="1" wrap="square" lIns="129575" tIns="136025" rIns="129575" bIns="1360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Refer for professional advice from a behavioral or mental health professional experienced in such matters.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3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33"/>
          <p:cNvSpPr/>
          <p:nvPr/>
        </p:nvSpPr>
        <p:spPr>
          <a:xfrm>
            <a:off x="241173" y="320040"/>
            <a:ext cx="8661654" cy="62179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33"/>
          <p:cNvSpPr txBox="1">
            <a:spLocks noGrp="1"/>
          </p:cNvSpPr>
          <p:nvPr>
            <p:ph type="title"/>
          </p:nvPr>
        </p:nvSpPr>
        <p:spPr>
          <a:xfrm>
            <a:off x="723772" y="963997"/>
            <a:ext cx="2441018" cy="4938361"/>
          </a:xfrm>
          <a:prstGeom prst="rect">
            <a:avLst/>
          </a:prstGeom>
          <a:noFill/>
          <a:ln>
            <a:noFill/>
          </a:ln>
        </p:spPr>
        <p:txBody>
          <a:bodyPr spcFirstLastPara="1" wrap="square" lIns="91425" tIns="45700" rIns="91425" bIns="45700" anchor="ctr" anchorCtr="0">
            <a:normAutofit/>
          </a:bodyPr>
          <a:lstStyle/>
          <a:p>
            <a:pPr marL="54864" lvl="0" indent="0" algn="r" rtl="0">
              <a:lnSpc>
                <a:spcPct val="85000"/>
              </a:lnSpc>
              <a:spcBef>
                <a:spcPts val="0"/>
              </a:spcBef>
              <a:spcAft>
                <a:spcPts val="0"/>
              </a:spcAft>
              <a:buClr>
                <a:srgbClr val="3F3F3F"/>
              </a:buClr>
              <a:buSzPts val="3800"/>
              <a:buFont typeface="Calibri"/>
              <a:buNone/>
            </a:pPr>
            <a:r>
              <a:rPr lang="en-US" sz="3800"/>
              <a:t>Final Thoughts</a:t>
            </a:r>
            <a:endParaRPr/>
          </a:p>
        </p:txBody>
      </p:sp>
      <p:cxnSp>
        <p:nvCxnSpPr>
          <p:cNvPr id="508" name="Google Shape;508;p33"/>
          <p:cNvCxnSpPr/>
          <p:nvPr/>
        </p:nvCxnSpPr>
        <p:spPr>
          <a:xfrm>
            <a:off x="3487688"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509" name="Google Shape;509;p33"/>
          <p:cNvSpPr txBox="1">
            <a:spLocks noGrp="1"/>
          </p:cNvSpPr>
          <p:nvPr>
            <p:ph type="body" idx="1"/>
          </p:nvPr>
        </p:nvSpPr>
        <p:spPr>
          <a:xfrm>
            <a:off x="3851161" y="963507"/>
            <a:ext cx="4601323" cy="4938851"/>
          </a:xfrm>
          <a:prstGeom prst="rect">
            <a:avLst/>
          </a:prstGeom>
          <a:noFill/>
          <a:ln>
            <a:noFill/>
          </a:ln>
        </p:spPr>
        <p:txBody>
          <a:bodyPr spcFirstLastPara="1" wrap="square" lIns="0" tIns="45700" rIns="0" bIns="45700" anchor="ctr" anchorCtr="0">
            <a:normAutofit/>
          </a:bodyPr>
          <a:lstStyle/>
          <a:p>
            <a:pPr marL="91440" lvl="0" indent="-152400" algn="l" rtl="0">
              <a:lnSpc>
                <a:spcPct val="90000"/>
              </a:lnSpc>
              <a:spcBef>
                <a:spcPts val="0"/>
              </a:spcBef>
              <a:spcAft>
                <a:spcPts val="0"/>
              </a:spcAft>
              <a:buSzPts val="2400"/>
              <a:buChar char=" "/>
            </a:pPr>
            <a:r>
              <a:rPr lang="en-US" sz="2400"/>
              <a:t>Divorce only dissolves the legal relationship between spouses. </a:t>
            </a:r>
            <a:endParaRPr/>
          </a:p>
          <a:p>
            <a:pPr marL="91440" lvl="0" indent="-152400" algn="l" rtl="0">
              <a:lnSpc>
                <a:spcPct val="90000"/>
              </a:lnSpc>
              <a:spcBef>
                <a:spcPts val="1400"/>
              </a:spcBef>
              <a:spcAft>
                <a:spcPts val="0"/>
              </a:spcAft>
              <a:buSzPts val="2400"/>
              <a:buChar char=" "/>
            </a:pPr>
            <a:r>
              <a:rPr lang="en-US" sz="2400"/>
              <a:t>Divorce does not make a victim of domestic violence safe.</a:t>
            </a:r>
            <a:endParaRPr/>
          </a:p>
          <a:p>
            <a:pPr marL="91440" lvl="0" indent="-152400" algn="l" rtl="0">
              <a:lnSpc>
                <a:spcPct val="90000"/>
              </a:lnSpc>
              <a:spcBef>
                <a:spcPts val="1400"/>
              </a:spcBef>
              <a:spcAft>
                <a:spcPts val="0"/>
              </a:spcAft>
              <a:buSzPts val="2400"/>
              <a:buChar char=" "/>
            </a:pPr>
            <a:r>
              <a:rPr lang="en-US" sz="2400"/>
              <a:t>Divorce is not a windfall. </a:t>
            </a:r>
            <a:endParaRPr/>
          </a:p>
          <a:p>
            <a:pPr marL="91440" lvl="0" indent="-152400" algn="l" rtl="0">
              <a:lnSpc>
                <a:spcPct val="90000"/>
              </a:lnSpc>
              <a:spcBef>
                <a:spcPts val="1400"/>
              </a:spcBef>
              <a:spcAft>
                <a:spcPts val="0"/>
              </a:spcAft>
              <a:buSzPts val="2400"/>
              <a:buChar char=" "/>
            </a:pPr>
            <a:r>
              <a:rPr lang="en-US" sz="2400"/>
              <a:t>Divorce does not end the relationship with the child’s other parent.</a:t>
            </a:r>
            <a:endParaRPr/>
          </a:p>
          <a:p>
            <a:pPr marL="91440" lvl="0" indent="-152400" algn="l" rtl="0">
              <a:lnSpc>
                <a:spcPct val="90000"/>
              </a:lnSpc>
              <a:spcBef>
                <a:spcPts val="1400"/>
              </a:spcBef>
              <a:spcAft>
                <a:spcPts val="0"/>
              </a:spcAft>
              <a:buSzPts val="2400"/>
              <a:buChar char=" "/>
            </a:pPr>
            <a:r>
              <a:rPr lang="en-US" sz="2400"/>
              <a:t>Divorce does not end the relationship between the child and the other parent.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5" descr="My Family Vocabulary | สาระ ความรู้ ข่าวสาร ความบันเทิง ..."/>
          <p:cNvPicPr preferRelativeResize="0"/>
          <p:nvPr/>
        </p:nvPicPr>
        <p:blipFill rotWithShape="1">
          <a:blip r:embed="rId3">
            <a:alphaModFix/>
          </a:blip>
          <a:srcRect/>
          <a:stretch/>
        </p:blipFill>
        <p:spPr>
          <a:xfrm>
            <a:off x="4953000" y="-223684"/>
            <a:ext cx="4038600" cy="2743200"/>
          </a:xfrm>
          <a:prstGeom prst="rect">
            <a:avLst/>
          </a:prstGeom>
          <a:noFill/>
          <a:ln>
            <a:noFill/>
          </a:ln>
        </p:spPr>
      </p:pic>
      <p:pic>
        <p:nvPicPr>
          <p:cNvPr id="154" name="Google Shape;154;p5" descr="Fathers should communicate warmth, acceptance | Voxitatis Blog"/>
          <p:cNvPicPr preferRelativeResize="0"/>
          <p:nvPr/>
        </p:nvPicPr>
        <p:blipFill rotWithShape="1">
          <a:blip r:embed="rId4">
            <a:alphaModFix/>
          </a:blip>
          <a:srcRect/>
          <a:stretch/>
        </p:blipFill>
        <p:spPr>
          <a:xfrm>
            <a:off x="685800" y="333853"/>
            <a:ext cx="4191000" cy="2287489"/>
          </a:xfrm>
          <a:prstGeom prst="rect">
            <a:avLst/>
          </a:prstGeom>
          <a:noFill/>
          <a:ln>
            <a:noFill/>
          </a:ln>
        </p:spPr>
      </p:pic>
      <p:pic>
        <p:nvPicPr>
          <p:cNvPr id="155" name="Google Shape;155;p5" descr="Happy mother and daughter using laptop together on couch ..."/>
          <p:cNvPicPr preferRelativeResize="0"/>
          <p:nvPr/>
        </p:nvPicPr>
        <p:blipFill rotWithShape="1">
          <a:blip r:embed="rId5">
            <a:alphaModFix/>
          </a:blip>
          <a:srcRect/>
          <a:stretch/>
        </p:blipFill>
        <p:spPr>
          <a:xfrm>
            <a:off x="0" y="2567224"/>
            <a:ext cx="3766452" cy="1809812"/>
          </a:xfrm>
          <a:prstGeom prst="rect">
            <a:avLst/>
          </a:prstGeom>
          <a:noFill/>
          <a:ln>
            <a:noFill/>
          </a:ln>
        </p:spPr>
      </p:pic>
      <p:pic>
        <p:nvPicPr>
          <p:cNvPr id="156" name="Google Shape;156;p5" descr="Proved: parenting programs can improve health"/>
          <p:cNvPicPr preferRelativeResize="0"/>
          <p:nvPr/>
        </p:nvPicPr>
        <p:blipFill rotWithShape="1">
          <a:blip r:embed="rId6">
            <a:alphaModFix/>
          </a:blip>
          <a:srcRect/>
          <a:stretch/>
        </p:blipFill>
        <p:spPr>
          <a:xfrm>
            <a:off x="5326626" y="2621342"/>
            <a:ext cx="3810000" cy="2743200"/>
          </a:xfrm>
          <a:prstGeom prst="rect">
            <a:avLst/>
          </a:prstGeom>
          <a:noFill/>
          <a:ln>
            <a:noFill/>
          </a:ln>
        </p:spPr>
      </p:pic>
      <p:pic>
        <p:nvPicPr>
          <p:cNvPr id="157" name="Google Shape;157;p5" descr="Adozioni per le coppie gay: il governo di Israele potrebbe ..."/>
          <p:cNvPicPr preferRelativeResize="0"/>
          <p:nvPr/>
        </p:nvPicPr>
        <p:blipFill rotWithShape="1">
          <a:blip r:embed="rId7">
            <a:alphaModFix/>
          </a:blip>
          <a:srcRect/>
          <a:stretch/>
        </p:blipFill>
        <p:spPr>
          <a:xfrm>
            <a:off x="2362200" y="3810000"/>
            <a:ext cx="3174590" cy="2336800"/>
          </a:xfrm>
          <a:prstGeom prst="rect">
            <a:avLst/>
          </a:prstGeom>
          <a:noFill/>
          <a:ln>
            <a:noFill/>
          </a:ln>
        </p:spPr>
      </p:pic>
      <p:sp>
        <p:nvSpPr>
          <p:cNvPr id="158" name="Google Shape;158;p5"/>
          <p:cNvSpPr/>
          <p:nvPr/>
        </p:nvSpPr>
        <p:spPr>
          <a:xfrm>
            <a:off x="3544155" y="2967335"/>
            <a:ext cx="20556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FAD8CB"/>
                </a:solidFill>
                <a:latin typeface="Calibri"/>
                <a:ea typeface="Calibri"/>
                <a:cs typeface="Calibri"/>
                <a:sym typeface="Calibri"/>
              </a:rPr>
              <a:t>Family</a:t>
            </a:r>
            <a:endParaRPr sz="5400" b="1" cap="none">
              <a:solidFill>
                <a:srgbClr val="FAD8C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822325" y="4267200"/>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Until they didn’t!</a:t>
            </a:r>
            <a:endParaRPr/>
          </a:p>
        </p:txBody>
      </p:sp>
      <p:pic>
        <p:nvPicPr>
          <p:cNvPr id="164" name="Google Shape;164;p6" descr="And They Lived Happily Ever After | The exit from the Di ..."/>
          <p:cNvPicPr preferRelativeResize="0">
            <a:picLocks noGrp="1"/>
          </p:cNvPicPr>
          <p:nvPr>
            <p:ph type="body" idx="1"/>
          </p:nvPr>
        </p:nvPicPr>
        <p:blipFill rotWithShape="1">
          <a:blip r:embed="rId3">
            <a:alphaModFix/>
          </a:blip>
          <a:srcRect/>
          <a:stretch/>
        </p:blipFill>
        <p:spPr>
          <a:xfrm>
            <a:off x="1066800" y="304800"/>
            <a:ext cx="6857999" cy="411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Meddon"/>
              <a:buNone/>
            </a:pPr>
            <a:r>
              <a:rPr lang="en-US">
                <a:latin typeface="Meddon"/>
                <a:ea typeface="Meddon"/>
                <a:cs typeface="Meddon"/>
                <a:sym typeface="Meddon"/>
              </a:rPr>
              <a:t>Dreams, hopes, identity, expectations </a:t>
            </a:r>
            <a:endParaRPr/>
          </a:p>
        </p:txBody>
      </p:sp>
      <p:pic>
        <p:nvPicPr>
          <p:cNvPr id="170" name="Google Shape;170;p7" descr="Dreams Solve Problems the Conscious Mind Cannot ..."/>
          <p:cNvPicPr preferRelativeResize="0">
            <a:picLocks noGrp="1"/>
          </p:cNvPicPr>
          <p:nvPr>
            <p:ph type="body" idx="1"/>
          </p:nvPr>
        </p:nvPicPr>
        <p:blipFill rotWithShape="1">
          <a:blip r:embed="rId3">
            <a:alphaModFix/>
          </a:blip>
          <a:srcRect/>
          <a:stretch/>
        </p:blipFill>
        <p:spPr>
          <a:xfrm>
            <a:off x="152400" y="1981200"/>
            <a:ext cx="4038600" cy="2971800"/>
          </a:xfrm>
          <a:prstGeom prst="rect">
            <a:avLst/>
          </a:prstGeom>
          <a:noFill/>
          <a:ln>
            <a:noFill/>
          </a:ln>
        </p:spPr>
      </p:pic>
      <p:pic>
        <p:nvPicPr>
          <p:cNvPr id="171" name="Google Shape;171;p7" descr="4 SEASONS HOTEL IMPLOSION | Ian | Flickr"/>
          <p:cNvPicPr preferRelativeResize="0"/>
          <p:nvPr/>
        </p:nvPicPr>
        <p:blipFill rotWithShape="1">
          <a:blip r:embed="rId4">
            <a:alphaModFix/>
          </a:blip>
          <a:srcRect/>
          <a:stretch/>
        </p:blipFill>
        <p:spPr>
          <a:xfrm>
            <a:off x="4038600" y="3429000"/>
            <a:ext cx="5069958" cy="2895600"/>
          </a:xfrm>
          <a:prstGeom prst="rect">
            <a:avLst/>
          </a:prstGeom>
          <a:noFill/>
          <a:ln>
            <a:noFill/>
          </a:ln>
        </p:spPr>
      </p:pic>
      <p:sp>
        <p:nvSpPr>
          <p:cNvPr id="172" name="Google Shape;172;p7"/>
          <p:cNvSpPr txBox="1"/>
          <p:nvPr/>
        </p:nvSpPr>
        <p:spPr>
          <a:xfrm>
            <a:off x="304800" y="4953000"/>
            <a:ext cx="39624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			</a:t>
            </a:r>
            <a:r>
              <a:rPr lang="en-US" sz="3600" b="1" i="1">
                <a:solidFill>
                  <a:schemeClr val="dk1"/>
                </a:solidFill>
                <a:latin typeface="Rockwell"/>
                <a:ea typeface="Rockwell"/>
                <a:cs typeface="Rockwell"/>
                <a:sym typeface="Rockwell"/>
              </a:rPr>
              <a:t>IMPLODES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ctrTitle" idx="4294967295"/>
          </p:nvPr>
        </p:nvSpPr>
        <p:spPr>
          <a:xfrm>
            <a:off x="4018921" y="2703621"/>
            <a:ext cx="2630454" cy="1450757"/>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dirty="0">
                <a:solidFill>
                  <a:srgbClr val="3F3F3F"/>
                </a:solidFill>
                <a:latin typeface="Calibri"/>
                <a:ea typeface="Calibri"/>
                <a:cs typeface="Calibri"/>
                <a:sym typeface="Calibri"/>
              </a:rPr>
              <a:t>Poll</a:t>
            </a:r>
            <a:br>
              <a:rPr lang="en-US" sz="4800" b="0" i="0" u="none" strike="noStrike" cap="none" dirty="0">
                <a:solidFill>
                  <a:srgbClr val="3F3F3F"/>
                </a:solidFill>
                <a:latin typeface="Calibri"/>
                <a:ea typeface="Calibri"/>
                <a:cs typeface="Calibri"/>
                <a:sym typeface="Calibri"/>
              </a:rPr>
            </a:br>
            <a:r>
              <a:rPr lang="en-US" sz="4800" b="0" i="0" u="none" strike="noStrike" cap="none" dirty="0">
                <a:solidFill>
                  <a:srgbClr val="3F3F3F"/>
                </a:solidFill>
                <a:latin typeface="Calibri"/>
                <a:ea typeface="Calibri"/>
                <a:cs typeface="Calibri"/>
                <a:sym typeface="Calibri"/>
              </a:rPr>
              <a:t> </a:t>
            </a:r>
            <a:r>
              <a:rPr lang="en-US" sz="1200" b="0" i="0" u="none" strike="noStrike" cap="none" dirty="0">
                <a:solidFill>
                  <a:srgbClr val="3F3F3F"/>
                </a:solidFill>
                <a:latin typeface="Calibri"/>
                <a:ea typeface="Calibri"/>
                <a:cs typeface="Calibri"/>
                <a:sym typeface="Calibri"/>
              </a:rPr>
              <a:t>https://forms.office.com/Pages/ResponsePage.aspx?id=InzwUbdT30S5fKEyYdcQdcUPXnrckppMlguX7Pmng3RUNzdKSllIUVpRUzlSQjdRNVFUS0gxNkNNRC4u</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D322-E506-4BA6-90FF-2A77AABABA1B}"/>
              </a:ext>
            </a:extLst>
          </p:cNvPr>
          <p:cNvSpPr>
            <a:spLocks noGrp="1"/>
          </p:cNvSpPr>
          <p:nvPr>
            <p:ph type="title"/>
          </p:nvPr>
        </p:nvSpPr>
        <p:spPr>
          <a:xfrm>
            <a:off x="822960" y="286604"/>
            <a:ext cx="7543800" cy="1450757"/>
          </a:xfrm>
        </p:spPr>
        <p:txBody>
          <a:bodyPr wrap="square" anchor="b">
            <a:normAutofit/>
          </a:bodyPr>
          <a:lstStyle/>
          <a:p>
            <a:r>
              <a:rPr lang="en-US" dirty="0"/>
              <a:t>Why Divorce? </a:t>
            </a:r>
          </a:p>
        </p:txBody>
      </p:sp>
      <p:sp>
        <p:nvSpPr>
          <p:cNvPr id="3" name="Text Placeholder 2">
            <a:extLst>
              <a:ext uri="{FF2B5EF4-FFF2-40B4-BE49-F238E27FC236}">
                <a16:creationId xmlns:a16="http://schemas.microsoft.com/office/drawing/2014/main" id="{535B78D2-4177-4A5A-8E0E-25CBCACD3CD6}"/>
              </a:ext>
            </a:extLst>
          </p:cNvPr>
          <p:cNvSpPr>
            <a:spLocks noGrp="1"/>
          </p:cNvSpPr>
          <p:nvPr>
            <p:ph type="body" idx="1"/>
          </p:nvPr>
        </p:nvSpPr>
        <p:spPr>
          <a:xfrm>
            <a:off x="822960" y="1845734"/>
            <a:ext cx="3703320" cy="4023360"/>
          </a:xfrm>
        </p:spPr>
        <p:txBody>
          <a:bodyPr wrap="square" anchor="t">
            <a:normAutofit/>
          </a:bodyPr>
          <a:lstStyle/>
          <a:p>
            <a:r>
              <a:rPr lang="en-US" dirty="0"/>
              <a:t>Infidelity</a:t>
            </a:r>
          </a:p>
          <a:p>
            <a:r>
              <a:rPr lang="en-US" dirty="0"/>
              <a:t>Inability to resolve conflict</a:t>
            </a:r>
          </a:p>
          <a:p>
            <a:r>
              <a:rPr lang="en-US" dirty="0"/>
              <a:t>Not ready to marry: Immature</a:t>
            </a:r>
          </a:p>
          <a:p>
            <a:endParaRPr lang="en-US" dirty="0"/>
          </a:p>
        </p:txBody>
      </p:sp>
      <p:sp>
        <p:nvSpPr>
          <p:cNvPr id="8" name="Text Placeholder 3">
            <a:extLst>
              <a:ext uri="{FF2B5EF4-FFF2-40B4-BE49-F238E27FC236}">
                <a16:creationId xmlns:a16="http://schemas.microsoft.com/office/drawing/2014/main" id="{43002F62-F415-4FD6-BBBF-B5BA33E181FE}"/>
              </a:ext>
            </a:extLst>
          </p:cNvPr>
          <p:cNvSpPr>
            <a:spLocks noGrp="1"/>
          </p:cNvSpPr>
          <p:nvPr>
            <p:ph type="body" idx="2"/>
          </p:nvPr>
        </p:nvSpPr>
        <p:spPr>
          <a:xfrm>
            <a:off x="4663440" y="1845735"/>
            <a:ext cx="3703320" cy="4023360"/>
          </a:xfrm>
        </p:spPr>
        <p:txBody>
          <a:bodyPr/>
          <a:lstStyle/>
          <a:p>
            <a:r>
              <a:rPr lang="en-US" dirty="0"/>
              <a:t>How the partner expresses love/intimacy</a:t>
            </a:r>
          </a:p>
          <a:p>
            <a:r>
              <a:rPr lang="en-US" dirty="0"/>
              <a:t>Lack of commitment</a:t>
            </a:r>
          </a:p>
          <a:p>
            <a:r>
              <a:rPr lang="en-US" dirty="0"/>
              <a:t>Personality</a:t>
            </a:r>
          </a:p>
        </p:txBody>
      </p:sp>
    </p:spTree>
    <p:extLst>
      <p:ext uri="{BB962C8B-B14F-4D97-AF65-F5344CB8AC3E}">
        <p14:creationId xmlns:p14="http://schemas.microsoft.com/office/powerpoint/2010/main" val="272437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F134-186C-4E6A-8032-D31945DDB24B}"/>
              </a:ext>
            </a:extLst>
          </p:cNvPr>
          <p:cNvSpPr>
            <a:spLocks noGrp="1"/>
          </p:cNvSpPr>
          <p:nvPr>
            <p:ph type="title"/>
          </p:nvPr>
        </p:nvSpPr>
        <p:spPr>
          <a:xfrm>
            <a:off x="342900" y="594359"/>
            <a:ext cx="2400300" cy="2286000"/>
          </a:xfrm>
        </p:spPr>
        <p:txBody>
          <a:bodyPr wrap="square" anchor="b">
            <a:normAutofit/>
          </a:bodyPr>
          <a:lstStyle/>
          <a:p>
            <a:r>
              <a:rPr lang="en-US" sz="2800" i="1"/>
              <a:t>Splitting Up: Divorce, Culture, and the Search for a Real Life by Larry </a:t>
            </a:r>
            <a:r>
              <a:rPr lang="en-US" sz="2800" i="1" err="1"/>
              <a:t>Frolick</a:t>
            </a:r>
            <a:endParaRPr lang="en-US" sz="2800"/>
          </a:p>
        </p:txBody>
      </p:sp>
      <p:sp>
        <p:nvSpPr>
          <p:cNvPr id="3" name="Text Placeholder 2">
            <a:extLst>
              <a:ext uri="{FF2B5EF4-FFF2-40B4-BE49-F238E27FC236}">
                <a16:creationId xmlns:a16="http://schemas.microsoft.com/office/drawing/2014/main" id="{C3072316-EAA3-40DA-9411-1F1800C3A647}"/>
              </a:ext>
            </a:extLst>
          </p:cNvPr>
          <p:cNvSpPr>
            <a:spLocks noGrp="1"/>
          </p:cNvSpPr>
          <p:nvPr>
            <p:ph type="body" idx="1"/>
          </p:nvPr>
        </p:nvSpPr>
        <p:spPr>
          <a:xfrm>
            <a:off x="3600450" y="731520"/>
            <a:ext cx="4869180" cy="5257800"/>
          </a:xfrm>
        </p:spPr>
        <p:txBody>
          <a:bodyPr wrap="square" anchor="t">
            <a:normAutofit/>
          </a:bodyPr>
          <a:lstStyle/>
          <a:p>
            <a:r>
              <a:rPr lang="en-US" dirty="0"/>
              <a:t>Expectations of Childhood unmet</a:t>
            </a:r>
          </a:p>
          <a:p>
            <a:r>
              <a:rPr lang="en-US" dirty="0"/>
              <a:t>Changing Roles of Women</a:t>
            </a:r>
          </a:p>
          <a:p>
            <a:r>
              <a:rPr lang="en-US" dirty="0"/>
              <a:t>Social Environmental changes</a:t>
            </a:r>
          </a:p>
          <a:p>
            <a:r>
              <a:rPr lang="en-US" dirty="0"/>
              <a:t>Incompatible</a:t>
            </a:r>
          </a:p>
          <a:p>
            <a:r>
              <a:rPr lang="en-US" dirty="0"/>
              <a:t>Normative Expectations and Need</a:t>
            </a:r>
          </a:p>
          <a:p>
            <a:r>
              <a:rPr lang="en-US" dirty="0"/>
              <a:t>Social Plague</a:t>
            </a:r>
          </a:p>
          <a:p>
            <a:endParaRPr lang="en-US" dirty="0"/>
          </a:p>
        </p:txBody>
      </p:sp>
      <p:sp>
        <p:nvSpPr>
          <p:cNvPr id="8" name="Text Placeholder 3">
            <a:extLst>
              <a:ext uri="{FF2B5EF4-FFF2-40B4-BE49-F238E27FC236}">
                <a16:creationId xmlns:a16="http://schemas.microsoft.com/office/drawing/2014/main" id="{2F9CF4CC-00A9-4AB5-A1FC-C0C446B0D35E}"/>
              </a:ext>
            </a:extLst>
          </p:cNvPr>
          <p:cNvSpPr>
            <a:spLocks noGrp="1"/>
          </p:cNvSpPr>
          <p:nvPr>
            <p:ph type="body" idx="2"/>
          </p:nvPr>
        </p:nvSpPr>
        <p:spPr>
          <a:xfrm>
            <a:off x="342900" y="2926080"/>
            <a:ext cx="2400300" cy="3379124"/>
          </a:xfrm>
        </p:spPr>
        <p:txBody>
          <a:bodyPr/>
          <a:lstStyle/>
          <a:p>
            <a:endParaRPr lang="en-US" dirty="0"/>
          </a:p>
          <a:p>
            <a:endParaRPr lang="en-US" dirty="0"/>
          </a:p>
          <a:p>
            <a:endParaRPr lang="en-US" dirty="0"/>
          </a:p>
          <a:p>
            <a:endParaRPr lang="en-US" dirty="0"/>
          </a:p>
          <a:p>
            <a:r>
              <a:rPr lang="en-US" dirty="0"/>
              <a:t>Video Clip</a:t>
            </a:r>
          </a:p>
        </p:txBody>
      </p:sp>
    </p:spTree>
    <p:extLst>
      <p:ext uri="{BB962C8B-B14F-4D97-AF65-F5344CB8AC3E}">
        <p14:creationId xmlns:p14="http://schemas.microsoft.com/office/powerpoint/2010/main" val="59050459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1544</Words>
  <Application>Microsoft Office PowerPoint</Application>
  <PresentationFormat>On-screen Show (4:3)</PresentationFormat>
  <Paragraphs>212</Paragraphs>
  <Slides>35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Rockwell</vt:lpstr>
      <vt:lpstr>Calibri</vt:lpstr>
      <vt:lpstr>Noto Sans Symbols</vt:lpstr>
      <vt:lpstr>Meddon</vt:lpstr>
      <vt:lpstr>Times New Roman</vt:lpstr>
      <vt:lpstr>Retrospect</vt:lpstr>
      <vt:lpstr>Retrospect</vt:lpstr>
      <vt:lpstr>Psychological Aspects of Divorce</vt:lpstr>
      <vt:lpstr>PowerPoint Presentation</vt:lpstr>
      <vt:lpstr>PowerPoint Presentation</vt:lpstr>
      <vt:lpstr>PowerPoint Presentation</vt:lpstr>
      <vt:lpstr>Until they didn’t!</vt:lpstr>
      <vt:lpstr>Dreams, hopes, identity, expectations </vt:lpstr>
      <vt:lpstr>Poll  https://forms.office.com/Pages/ResponsePage.aspx?id=InzwUbdT30S5fKEyYdcQdcUPXnrckppMlguX7Pmng3RUNzdKSllIUVpRUzlSQjdRNVFUS0gxNkNNRC4u</vt:lpstr>
      <vt:lpstr>Why Divorce? </vt:lpstr>
      <vt:lpstr>Splitting Up: Divorce, Culture, and the Search for a Real Life by Larry Frolick</vt:lpstr>
      <vt:lpstr>The Psychology of Marriage and Divorce</vt:lpstr>
      <vt:lpstr>Constance Ahrons: The Good Divorce</vt:lpstr>
      <vt:lpstr>Holmes Rahe Stress Inventory</vt:lpstr>
      <vt:lpstr>Cumulative Stress</vt:lpstr>
      <vt:lpstr>Factors that mitigate and aggravate</vt:lpstr>
      <vt:lpstr>Factors that mitigate and aggravate</vt:lpstr>
      <vt:lpstr>Role Theory</vt:lpstr>
      <vt:lpstr>Divorce and the Impact on Socially Defined Roles</vt:lpstr>
      <vt:lpstr>How would threats to role impact Divorce</vt:lpstr>
      <vt:lpstr>Psychological Theories</vt:lpstr>
      <vt:lpstr>Cognitive Behavioral Theory</vt:lpstr>
      <vt:lpstr>Cognitive Distortions</vt:lpstr>
      <vt:lpstr>Examples</vt:lpstr>
      <vt:lpstr>Systems Theory</vt:lpstr>
      <vt:lpstr>Structural Family Assessments -Minuchin</vt:lpstr>
      <vt:lpstr>Trauma Informed</vt:lpstr>
      <vt:lpstr>Transtheoretical Model of Change </vt:lpstr>
      <vt:lpstr>Saposnick https://www.mediate.com/pfriendly.cfm?id=1479 </vt:lpstr>
      <vt:lpstr>Four Phases </vt:lpstr>
      <vt:lpstr>Emotional Reactions</vt:lpstr>
      <vt:lpstr>Emotional Aspects </vt:lpstr>
      <vt:lpstr>Emotional Response: Anger</vt:lpstr>
      <vt:lpstr>Mental Health</vt:lpstr>
      <vt:lpstr>Personality Disorders </vt:lpstr>
      <vt:lpstr>Steps toward Resolution</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Aspects of Divorce</dc:title>
  <dc:creator>Christine M. Heer</dc:creator>
  <cp:lastModifiedBy>Christine M Heer</cp:lastModifiedBy>
  <cp:revision>5</cp:revision>
  <dcterms:created xsi:type="dcterms:W3CDTF">2004-11-04T14:46:01Z</dcterms:created>
  <dcterms:modified xsi:type="dcterms:W3CDTF">2021-03-09T01:54:57Z</dcterms:modified>
</cp:coreProperties>
</file>