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0" r:id="rId4"/>
    <p:sldId id="258" r:id="rId5"/>
    <p:sldId id="259" r:id="rId6"/>
    <p:sldId id="261" r:id="rId7"/>
    <p:sldId id="262" r:id="rId8"/>
    <p:sldId id="263" r:id="rId9"/>
    <p:sldId id="268" r:id="rId10"/>
    <p:sldId id="264" r:id="rId11"/>
    <p:sldId id="265" r:id="rId12"/>
    <p:sldId id="266" r:id="rId13"/>
    <p:sldId id="267"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A703FEF-2F85-4933-9A1F-C92879157000}" type="datetimeFigureOut">
              <a:rPr lang="en-US" smtClean="0"/>
              <a:t>11/12/2014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0EE2BAED-30C3-469B-8278-F2E13F4E8170}"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703FEF-2F85-4933-9A1F-C92879157000}" type="datetimeFigureOut">
              <a:rPr lang="en-US" smtClean="0"/>
              <a:t>11/12/2014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E2BAED-30C3-469B-8278-F2E13F4E817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703FEF-2F85-4933-9A1F-C92879157000}" type="datetimeFigureOut">
              <a:rPr lang="en-US" smtClean="0"/>
              <a:t>11/12/2014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E2BAED-30C3-469B-8278-F2E13F4E817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703FEF-2F85-4933-9A1F-C92879157000}" type="datetimeFigureOut">
              <a:rPr lang="en-US" smtClean="0"/>
              <a:t>11/12/2014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E2BAED-30C3-469B-8278-F2E13F4E817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A703FEF-2F85-4933-9A1F-C92879157000}" type="datetimeFigureOut">
              <a:rPr lang="en-US" smtClean="0"/>
              <a:t>11/12/2014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E2BAED-30C3-469B-8278-F2E13F4E8170}"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703FEF-2F85-4933-9A1F-C92879157000}" type="datetimeFigureOut">
              <a:rPr lang="en-US" smtClean="0"/>
              <a:t>11/12/2014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EE2BAED-30C3-469B-8278-F2E13F4E817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A703FEF-2F85-4933-9A1F-C92879157000}" type="datetimeFigureOut">
              <a:rPr lang="en-US" smtClean="0"/>
              <a:t>11/12/2014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EE2BAED-30C3-469B-8278-F2E13F4E817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A703FEF-2F85-4933-9A1F-C92879157000}" type="datetimeFigureOut">
              <a:rPr lang="en-US" smtClean="0"/>
              <a:t>11/12/2014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EE2BAED-30C3-469B-8278-F2E13F4E817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A703FEF-2F85-4933-9A1F-C92879157000}" type="datetimeFigureOut">
              <a:rPr lang="en-US" smtClean="0"/>
              <a:t>11/12/2014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EE2BAED-30C3-469B-8278-F2E13F4E8170}"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703FEF-2F85-4933-9A1F-C92879157000}" type="datetimeFigureOut">
              <a:rPr lang="en-US" smtClean="0"/>
              <a:t>11/12/2014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EE2BAED-30C3-469B-8278-F2E13F4E817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A703FEF-2F85-4933-9A1F-C92879157000}" type="datetimeFigureOut">
              <a:rPr lang="en-US" smtClean="0"/>
              <a:t>11/12/2014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EE2BAED-30C3-469B-8278-F2E13F4E8170}"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A703FEF-2F85-4933-9A1F-C92879157000}" type="datetimeFigureOut">
              <a:rPr lang="en-US" smtClean="0"/>
              <a:t>11/12/2014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EE2BAED-30C3-469B-8278-F2E13F4E8170}"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Mediation with a DV couple</a:t>
            </a:r>
            <a:br>
              <a:rPr lang="en-US" dirty="0" smtClean="0"/>
            </a:br>
            <a:r>
              <a:rPr lang="en-US" dirty="0" smtClean="0"/>
              <a:t>Issues of Power and Control</a:t>
            </a:r>
            <a:endParaRPr lang="en-US" dirty="0"/>
          </a:p>
        </p:txBody>
      </p:sp>
      <p:sp>
        <p:nvSpPr>
          <p:cNvPr id="3" name="Subtitle 2"/>
          <p:cNvSpPr>
            <a:spLocks noGrp="1"/>
          </p:cNvSpPr>
          <p:nvPr>
            <p:ph type="subTitle" idx="1"/>
          </p:nvPr>
        </p:nvSpPr>
        <p:spPr/>
        <p:txBody>
          <a:bodyPr/>
          <a:lstStyle/>
          <a:p>
            <a:endParaRPr lang="en-US" dirty="0" smtClean="0"/>
          </a:p>
          <a:p>
            <a:r>
              <a:rPr lang="en-US" dirty="0" smtClean="0"/>
              <a:t>Christine Heer, Esq,, </a:t>
            </a:r>
            <a:r>
              <a:rPr lang="en-US" dirty="0" err="1" smtClean="0"/>
              <a:t>MSW</a:t>
            </a:r>
            <a:r>
              <a:rPr lang="en-US" dirty="0" smtClean="0"/>
              <a:t>, LCSW, </a:t>
            </a:r>
            <a:r>
              <a:rPr lang="en-US" dirty="0" err="1" smtClean="0"/>
              <a:t>DVS</a:t>
            </a:r>
            <a:r>
              <a:rPr lang="en-US" dirty="0" smtClean="0"/>
              <a:t>, </a:t>
            </a:r>
            <a:r>
              <a:rPr lang="en-US" dirty="0" err="1" smtClean="0"/>
              <a:t>CMFSW</a:t>
            </a:r>
            <a:endParaRPr lang="en-US" dirty="0"/>
          </a:p>
        </p:txBody>
      </p:sp>
    </p:spTree>
    <p:extLst>
      <p:ext uri="{BB962C8B-B14F-4D97-AF65-F5344CB8AC3E}">
        <p14:creationId xmlns:p14="http://schemas.microsoft.com/office/powerpoint/2010/main" val="989819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v</a:t>
            </a:r>
            <a:r>
              <a:rPr lang="en-US" dirty="0" smtClean="0"/>
              <a:t>i. PPP </a:t>
            </a:r>
            <a:r>
              <a:rPr lang="en-US" dirty="0"/>
              <a:t>Screening (Peter Jaffe, Joan Kelly et.al. 2008)</a:t>
            </a:r>
          </a:p>
          <a:p>
            <a:pPr lvl="1"/>
            <a:r>
              <a:rPr lang="en-US" dirty="0"/>
              <a:t>1. Potency: Severity, dangerousness, potential for lethality</a:t>
            </a:r>
          </a:p>
          <a:p>
            <a:pPr lvl="1"/>
            <a:r>
              <a:rPr lang="en-US" dirty="0"/>
              <a:t>2. Pattern: of coercive control and domination; control asserted </a:t>
            </a:r>
            <a:r>
              <a:rPr lang="en-US" dirty="0" smtClean="0"/>
              <a:t>and degree </a:t>
            </a:r>
            <a:r>
              <a:rPr lang="en-US" dirty="0"/>
              <a:t>of submission induced</a:t>
            </a:r>
          </a:p>
          <a:p>
            <a:pPr lvl="1"/>
            <a:r>
              <a:rPr lang="en-US" dirty="0"/>
              <a:t>3. Primary Perpetrator: Who is the primary aggressor? Dynamics </a:t>
            </a:r>
            <a:r>
              <a:rPr lang="en-US" dirty="0" smtClean="0"/>
              <a:t>of the </a:t>
            </a:r>
            <a:r>
              <a:rPr lang="en-US" dirty="0"/>
              <a:t>particular relationship in terms of size, </a:t>
            </a:r>
            <a:r>
              <a:rPr lang="en-US" dirty="0" smtClean="0"/>
              <a:t>rationalizations, motives</a:t>
            </a:r>
            <a:r>
              <a:rPr lang="en-US" dirty="0"/>
              <a:t>, criminal justice involvement.</a:t>
            </a:r>
          </a:p>
        </p:txBody>
      </p:sp>
    </p:spTree>
    <p:extLst>
      <p:ext uri="{BB962C8B-B14F-4D97-AF65-F5344CB8AC3E}">
        <p14:creationId xmlns:p14="http://schemas.microsoft.com/office/powerpoint/2010/main" val="1078020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v</a:t>
            </a:r>
            <a:r>
              <a:rPr lang="en-US" dirty="0" smtClean="0"/>
              <a:t>.  Ability </a:t>
            </a:r>
            <a:r>
              <a:rPr lang="en-US" dirty="0"/>
              <a:t>to Focus and respond to refocus</a:t>
            </a:r>
          </a:p>
          <a:p>
            <a:r>
              <a:rPr lang="en-US" dirty="0"/>
              <a:t>vii. Ability to Accept authority or direction and responsibility</a:t>
            </a:r>
          </a:p>
          <a:p>
            <a:r>
              <a:rPr lang="en-US" dirty="0"/>
              <a:t>viii. Frustration tolerance</a:t>
            </a:r>
          </a:p>
          <a:p>
            <a:r>
              <a:rPr lang="en-US" dirty="0"/>
              <a:t>ix. All or nothing</a:t>
            </a:r>
          </a:p>
          <a:p>
            <a:r>
              <a:rPr lang="en-US" dirty="0"/>
              <a:t>x. Gender expectations</a:t>
            </a:r>
          </a:p>
        </p:txBody>
      </p:sp>
    </p:spTree>
    <p:extLst>
      <p:ext uri="{BB962C8B-B14F-4D97-AF65-F5344CB8AC3E}">
        <p14:creationId xmlns:p14="http://schemas.microsoft.com/office/powerpoint/2010/main" val="1926136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Impact of power imbalance</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a:t>
            </a:r>
            <a:r>
              <a:rPr lang="en-US" dirty="0"/>
              <a:t>. Directing the mediation?</a:t>
            </a:r>
          </a:p>
          <a:p>
            <a:r>
              <a:rPr lang="en-US" dirty="0"/>
              <a:t>B. How are concessions being made?</a:t>
            </a:r>
          </a:p>
          <a:p>
            <a:pPr lvl="1"/>
            <a:r>
              <a:rPr lang="en-US" dirty="0" err="1"/>
              <a:t>i</a:t>
            </a:r>
            <a:r>
              <a:rPr lang="en-US" dirty="0"/>
              <a:t>. Thoughtful consideration of pros and cons</a:t>
            </a:r>
          </a:p>
          <a:p>
            <a:pPr lvl="1"/>
            <a:r>
              <a:rPr lang="en-US" dirty="0"/>
              <a:t>ii. Surrender “Fine, whatever”</a:t>
            </a:r>
          </a:p>
          <a:p>
            <a:r>
              <a:rPr lang="en-US" dirty="0"/>
              <a:t>C. Observe who is coming off their original positions</a:t>
            </a:r>
          </a:p>
          <a:p>
            <a:r>
              <a:rPr lang="en-US" dirty="0"/>
              <a:t>D. Threatening to end the mediation and what are the precipitators</a:t>
            </a:r>
          </a:p>
          <a:p>
            <a:pPr lvl="1"/>
            <a:r>
              <a:rPr lang="en-US" dirty="0" err="1"/>
              <a:t>i</a:t>
            </a:r>
            <a:r>
              <a:rPr lang="en-US" dirty="0"/>
              <a:t>. Lack of Agreement or</a:t>
            </a:r>
          </a:p>
          <a:p>
            <a:pPr lvl="1"/>
            <a:r>
              <a:rPr lang="en-US" dirty="0"/>
              <a:t>ii. Process itself</a:t>
            </a:r>
          </a:p>
          <a:p>
            <a:r>
              <a:rPr lang="en-US" dirty="0"/>
              <a:t>E. Body Language as a tell</a:t>
            </a:r>
          </a:p>
          <a:p>
            <a:r>
              <a:rPr lang="en-US" dirty="0"/>
              <a:t>F. Comfort levels</a:t>
            </a:r>
          </a:p>
          <a:p>
            <a:pPr lvl="1"/>
            <a:r>
              <a:rPr lang="en-US" dirty="0" err="1"/>
              <a:t>i</a:t>
            </a:r>
            <a:r>
              <a:rPr lang="en-US" dirty="0"/>
              <a:t>. Victory and defeat</a:t>
            </a:r>
          </a:p>
        </p:txBody>
      </p:sp>
    </p:spTree>
    <p:extLst>
      <p:ext uri="{BB962C8B-B14F-4D97-AF65-F5344CB8AC3E}">
        <p14:creationId xmlns:p14="http://schemas.microsoft.com/office/powerpoint/2010/main" val="106153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Example: </a:t>
            </a:r>
            <a:br>
              <a:rPr lang="en-US" dirty="0" smtClean="0"/>
            </a:br>
            <a:r>
              <a:rPr lang="en-US" dirty="0" smtClean="0"/>
              <a:t>George and Deborah King</a:t>
            </a:r>
            <a:endParaRPr lang="en-US" dirty="0"/>
          </a:p>
        </p:txBody>
      </p:sp>
      <p:sp>
        <p:nvSpPr>
          <p:cNvPr id="3" name="Content Placeholder 2"/>
          <p:cNvSpPr>
            <a:spLocks noGrp="1"/>
          </p:cNvSpPr>
          <p:nvPr>
            <p:ph idx="1"/>
          </p:nvPr>
        </p:nvSpPr>
        <p:spPr/>
        <p:txBody>
          <a:bodyPr>
            <a:normAutofit/>
          </a:bodyPr>
          <a:lstStyle/>
          <a:p>
            <a:r>
              <a:rPr lang="en-US" dirty="0" smtClean="0"/>
              <a:t>Income imbalance: Not uncommon, not in itself DV but </a:t>
            </a:r>
            <a:r>
              <a:rPr lang="en-US" smtClean="0"/>
              <a:t>impact with DV</a:t>
            </a:r>
            <a:endParaRPr lang="en-US" dirty="0" smtClean="0"/>
          </a:p>
          <a:p>
            <a:r>
              <a:rPr lang="en-US" dirty="0" smtClean="0"/>
              <a:t>Wife has traditional responsibilities which direct her career choices</a:t>
            </a:r>
          </a:p>
          <a:p>
            <a:r>
              <a:rPr lang="en-US" dirty="0" smtClean="0"/>
              <a:t>Agreed that she “could”</a:t>
            </a:r>
          </a:p>
          <a:p>
            <a:r>
              <a:rPr lang="en-US" dirty="0" smtClean="0"/>
              <a:t>Father’s reaction to son’s diagnosis and connection to daughter</a:t>
            </a:r>
          </a:p>
          <a:p>
            <a:r>
              <a:rPr lang="en-US" dirty="0" smtClean="0"/>
              <a:t>Refinancing and investments controlled by Husband</a:t>
            </a:r>
            <a:endParaRPr lang="en-US" dirty="0"/>
          </a:p>
        </p:txBody>
      </p:sp>
    </p:spTree>
    <p:extLst>
      <p:ext uri="{BB962C8B-B14F-4D97-AF65-F5344CB8AC3E}">
        <p14:creationId xmlns:p14="http://schemas.microsoft.com/office/powerpoint/2010/main" val="4161343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Husband’s denial and lack of accountability for the act of violence.</a:t>
            </a:r>
          </a:p>
          <a:p>
            <a:r>
              <a:rPr lang="en-US" dirty="0" smtClean="0"/>
              <a:t>Husband’s focus on what wife did to him</a:t>
            </a:r>
          </a:p>
          <a:p>
            <a:r>
              <a:rPr lang="en-US" dirty="0" smtClean="0"/>
              <a:t>Wife’s report of Dr. Jekyll/Mr. Hyde</a:t>
            </a:r>
          </a:p>
          <a:p>
            <a:r>
              <a:rPr lang="en-US" dirty="0" smtClean="0"/>
              <a:t>Wife’s report of husband’s increasing intolerance for disagreement</a:t>
            </a:r>
          </a:p>
          <a:p>
            <a:r>
              <a:rPr lang="en-US" dirty="0" smtClean="0"/>
              <a:t>Husband’s belief that he is smarter</a:t>
            </a:r>
            <a:endParaRPr lang="en-US" dirty="0"/>
          </a:p>
        </p:txBody>
      </p:sp>
    </p:spTree>
    <p:extLst>
      <p:ext uri="{BB962C8B-B14F-4D97-AF65-F5344CB8AC3E}">
        <p14:creationId xmlns:p14="http://schemas.microsoft.com/office/powerpoint/2010/main" val="2759029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Wife’s report that he keeps coming back at her until she agrees with him.</a:t>
            </a:r>
          </a:p>
          <a:p>
            <a:r>
              <a:rPr lang="en-US" dirty="0" smtClean="0"/>
              <a:t>Or he does what he wants despite her.</a:t>
            </a:r>
          </a:p>
          <a:p>
            <a:r>
              <a:rPr lang="en-US" dirty="0" smtClean="0"/>
              <a:t>Husband’s awareness of the family façade</a:t>
            </a:r>
          </a:p>
          <a:p>
            <a:endParaRPr lang="en-US" dirty="0"/>
          </a:p>
        </p:txBody>
      </p:sp>
    </p:spTree>
    <p:extLst>
      <p:ext uri="{BB962C8B-B14F-4D97-AF65-F5344CB8AC3E}">
        <p14:creationId xmlns:p14="http://schemas.microsoft.com/office/powerpoint/2010/main" val="2616512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a:t>
            </a:r>
            <a:endParaRPr lang="en-US" dirty="0"/>
          </a:p>
        </p:txBody>
      </p:sp>
      <p:sp>
        <p:nvSpPr>
          <p:cNvPr id="3" name="Content Placeholder 2"/>
          <p:cNvSpPr>
            <a:spLocks noGrp="1"/>
          </p:cNvSpPr>
          <p:nvPr>
            <p:ph idx="1"/>
          </p:nvPr>
        </p:nvSpPr>
        <p:spPr/>
        <p:txBody>
          <a:bodyPr/>
          <a:lstStyle/>
          <a:p>
            <a:r>
              <a:rPr lang="en-US" dirty="0" smtClean="0"/>
              <a:t>Power is having control over the things that other people need and want … and also over what they fear. – Ian H. Robinson, PhD</a:t>
            </a:r>
            <a:endParaRPr lang="en-US" dirty="0"/>
          </a:p>
        </p:txBody>
      </p:sp>
    </p:spTree>
    <p:extLst>
      <p:ext uri="{BB962C8B-B14F-4D97-AF65-F5344CB8AC3E}">
        <p14:creationId xmlns:p14="http://schemas.microsoft.com/office/powerpoint/2010/main" val="2027222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in DV</a:t>
            </a:r>
            <a:endParaRPr lang="en-US" dirty="0"/>
          </a:p>
        </p:txBody>
      </p:sp>
      <p:sp>
        <p:nvSpPr>
          <p:cNvPr id="3" name="Content Placeholder 2"/>
          <p:cNvSpPr>
            <a:spLocks noGrp="1"/>
          </p:cNvSpPr>
          <p:nvPr>
            <p:ph idx="1"/>
          </p:nvPr>
        </p:nvSpPr>
        <p:spPr/>
        <p:txBody>
          <a:bodyPr/>
          <a:lstStyle/>
          <a:p>
            <a:r>
              <a:rPr lang="en-US" dirty="0"/>
              <a:t>Power involves the potential for one party to impose his or her will upon the other party. </a:t>
            </a:r>
            <a:r>
              <a:rPr lang="en-US" dirty="0" smtClean="0"/>
              <a:t>Power </a:t>
            </a:r>
            <a:r>
              <a:rPr lang="en-US" dirty="0"/>
              <a:t>can shift and change and is not an all or nothing attribute</a:t>
            </a:r>
          </a:p>
        </p:txBody>
      </p:sp>
    </p:spTree>
    <p:extLst>
      <p:ext uri="{BB962C8B-B14F-4D97-AF65-F5344CB8AC3E}">
        <p14:creationId xmlns:p14="http://schemas.microsoft.com/office/powerpoint/2010/main" val="10056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Power</a:t>
            </a:r>
            <a:endParaRPr lang="en-US" dirty="0"/>
          </a:p>
        </p:txBody>
      </p:sp>
      <p:sp>
        <p:nvSpPr>
          <p:cNvPr id="3" name="Content Placeholder 2"/>
          <p:cNvSpPr>
            <a:spLocks noGrp="1"/>
          </p:cNvSpPr>
          <p:nvPr>
            <p:ph idx="1"/>
          </p:nvPr>
        </p:nvSpPr>
        <p:spPr/>
        <p:txBody>
          <a:bodyPr/>
          <a:lstStyle/>
          <a:p>
            <a:r>
              <a:rPr lang="en-US" dirty="0" smtClean="0"/>
              <a:t>a pattern that deprives a person of basic rights and resources, exploits them sexually and often monetarily, isolates them from friends, family, professionals and other potential sources of support, and implements a regime of regulation over everyday affairs</a:t>
            </a:r>
            <a:endParaRPr lang="en-US" dirty="0"/>
          </a:p>
        </p:txBody>
      </p:sp>
    </p:spTree>
    <p:extLst>
      <p:ext uri="{BB962C8B-B14F-4D97-AF65-F5344CB8AC3E}">
        <p14:creationId xmlns:p14="http://schemas.microsoft.com/office/powerpoint/2010/main" val="2959972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Coercive Control in DV</a:t>
            </a:r>
            <a:endParaRPr lang="en-US" dirty="0"/>
          </a:p>
        </p:txBody>
      </p:sp>
      <p:sp>
        <p:nvSpPr>
          <p:cNvPr id="3" name="Content Placeholder 2"/>
          <p:cNvSpPr>
            <a:spLocks noGrp="1"/>
          </p:cNvSpPr>
          <p:nvPr>
            <p:ph idx="1"/>
          </p:nvPr>
        </p:nvSpPr>
        <p:spPr/>
        <p:txBody>
          <a:bodyPr>
            <a:normAutofit fontScale="92500" lnSpcReduction="20000"/>
          </a:bodyPr>
          <a:lstStyle/>
          <a:p>
            <a:r>
              <a:rPr lang="en-US" dirty="0"/>
              <a:t>Domestic violence is a pattern of coercive behavior that changes the dynamics of an intimate relationship within which it occurs. Once the pattern of coercive control is established, both parties understand differently the meaning of specific actions and words. Domestic violence is not simply a list of discrete behaviors, but is a pattern of behavior exhibited by the batterer that includes words, actions, and gestures, which, taken together, establish power and control over an intimate partner. </a:t>
            </a:r>
            <a:r>
              <a:rPr lang="en-US" baseline="30000" dirty="0" smtClean="0"/>
              <a:t>–</a:t>
            </a:r>
            <a:r>
              <a:rPr lang="en-US" dirty="0" smtClean="0"/>
              <a:t> Nancy </a:t>
            </a:r>
            <a:r>
              <a:rPr lang="en-US" dirty="0" err="1" smtClean="0"/>
              <a:t>Ver</a:t>
            </a:r>
            <a:r>
              <a:rPr lang="en-US" dirty="0" smtClean="0"/>
              <a:t> </a:t>
            </a:r>
            <a:r>
              <a:rPr lang="en-US" dirty="0" err="1" smtClean="0"/>
              <a:t>Steegh</a:t>
            </a:r>
            <a:endParaRPr lang="en-US" dirty="0"/>
          </a:p>
        </p:txBody>
      </p:sp>
    </p:spTree>
    <p:extLst>
      <p:ext uri="{BB962C8B-B14F-4D97-AF65-F5344CB8AC3E}">
        <p14:creationId xmlns:p14="http://schemas.microsoft.com/office/powerpoint/2010/main" val="3706230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Power</a:t>
            </a:r>
            <a:endParaRPr lang="en-US" dirty="0"/>
          </a:p>
        </p:txBody>
      </p:sp>
      <p:sp>
        <p:nvSpPr>
          <p:cNvPr id="3" name="Content Placeholder 2"/>
          <p:cNvSpPr>
            <a:spLocks noGrp="1"/>
          </p:cNvSpPr>
          <p:nvPr>
            <p:ph idx="1"/>
          </p:nvPr>
        </p:nvSpPr>
        <p:spPr/>
        <p:txBody>
          <a:bodyPr/>
          <a:lstStyle/>
          <a:p>
            <a:r>
              <a:rPr lang="en-US" dirty="0"/>
              <a:t>A useful decision-making process might progress along the following path: (1) identifying intimate partner violence; (2) understanding its characteristics; (3) determining its implications; (4) considering the real options available to parties; and (5) making a decision.</a:t>
            </a:r>
          </a:p>
        </p:txBody>
      </p:sp>
    </p:spTree>
    <p:extLst>
      <p:ext uri="{BB962C8B-B14F-4D97-AF65-F5344CB8AC3E}">
        <p14:creationId xmlns:p14="http://schemas.microsoft.com/office/powerpoint/2010/main" val="2601917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Should Mediation be Done?</a:t>
            </a:r>
            <a:br>
              <a:rPr lang="en-US" dirty="0" smtClean="0"/>
            </a:br>
            <a:r>
              <a:rPr lang="en-US" dirty="0" smtClean="0"/>
              <a:t>Nancy </a:t>
            </a:r>
            <a:r>
              <a:rPr lang="en-US" dirty="0" err="1" smtClean="0"/>
              <a:t>Ver</a:t>
            </a:r>
            <a:r>
              <a:rPr lang="en-US" dirty="0" smtClean="0"/>
              <a:t> </a:t>
            </a:r>
            <a:r>
              <a:rPr lang="en-US" dirty="0" err="1" smtClean="0"/>
              <a:t>Steegh</a:t>
            </a:r>
            <a:endParaRPr lang="en-US" dirty="0"/>
          </a:p>
        </p:txBody>
      </p:sp>
      <p:sp>
        <p:nvSpPr>
          <p:cNvPr id="3" name="Content Placeholder 2"/>
          <p:cNvSpPr>
            <a:spLocks noGrp="1"/>
          </p:cNvSpPr>
          <p:nvPr>
            <p:ph idx="1"/>
          </p:nvPr>
        </p:nvSpPr>
        <p:spPr/>
        <p:txBody>
          <a:bodyPr>
            <a:normAutofit fontScale="70000" lnSpcReduction="20000"/>
          </a:bodyPr>
          <a:lstStyle/>
          <a:p>
            <a:r>
              <a:rPr lang="en-US" dirty="0"/>
              <a:t>Characteristics of the violence, such </a:t>
            </a:r>
            <a:r>
              <a:rPr lang="en-US" dirty="0" smtClean="0"/>
              <a:t>as:</a:t>
            </a:r>
          </a:p>
          <a:p>
            <a:pPr lvl="1"/>
            <a:r>
              <a:rPr lang="en-US" dirty="0" smtClean="0"/>
              <a:t>the </a:t>
            </a:r>
            <a:r>
              <a:rPr lang="en-US" dirty="0"/>
              <a:t>frequency and severity of the intimate partner </a:t>
            </a:r>
            <a:r>
              <a:rPr lang="en-US" dirty="0" smtClean="0"/>
              <a:t>violence;</a:t>
            </a:r>
          </a:p>
          <a:p>
            <a:pPr lvl="1"/>
            <a:r>
              <a:rPr lang="en-US" dirty="0" smtClean="0"/>
              <a:t>the </a:t>
            </a:r>
            <a:r>
              <a:rPr lang="en-US" dirty="0"/>
              <a:t>pattern of the violence, including the level of coercive-control, if any; </a:t>
            </a:r>
            <a:r>
              <a:rPr lang="en-US" dirty="0" smtClean="0"/>
              <a:t>and</a:t>
            </a:r>
          </a:p>
          <a:p>
            <a:pPr lvl="1"/>
            <a:r>
              <a:rPr lang="en-US" dirty="0" smtClean="0"/>
              <a:t>whether </a:t>
            </a:r>
            <a:r>
              <a:rPr lang="en-US" dirty="0"/>
              <a:t>there is a primary perpetrator. </a:t>
            </a:r>
          </a:p>
          <a:p>
            <a:r>
              <a:rPr lang="en-US" dirty="0"/>
              <a:t> </a:t>
            </a:r>
            <a:r>
              <a:rPr lang="en-US" dirty="0" smtClean="0"/>
              <a:t>Implications </a:t>
            </a:r>
            <a:r>
              <a:rPr lang="en-US" dirty="0"/>
              <a:t>of the violence, </a:t>
            </a:r>
            <a:r>
              <a:rPr lang="en-US" dirty="0" smtClean="0"/>
              <a:t>including:</a:t>
            </a:r>
          </a:p>
          <a:p>
            <a:pPr lvl="1"/>
            <a:r>
              <a:rPr lang="en-US" dirty="0" smtClean="0"/>
              <a:t>the </a:t>
            </a:r>
            <a:r>
              <a:rPr lang="en-US" dirty="0"/>
              <a:t>physical, emotional, and economic health and well-being of the </a:t>
            </a:r>
            <a:r>
              <a:rPr lang="en-US" dirty="0" smtClean="0"/>
              <a:t>parties;</a:t>
            </a:r>
          </a:p>
          <a:p>
            <a:pPr lvl="1"/>
            <a:r>
              <a:rPr lang="en-US" dirty="0" smtClean="0"/>
              <a:t>the </a:t>
            </a:r>
            <a:r>
              <a:rPr lang="en-US" dirty="0"/>
              <a:t>safety of the parties before, during, and after </a:t>
            </a:r>
            <a:r>
              <a:rPr lang="en-US" b="1" dirty="0"/>
              <a:t>mediation</a:t>
            </a:r>
            <a:r>
              <a:rPr lang="en-US" dirty="0"/>
              <a:t> </a:t>
            </a:r>
            <a:r>
              <a:rPr lang="en-US" dirty="0" smtClean="0"/>
              <a:t>sessions;</a:t>
            </a:r>
          </a:p>
          <a:p>
            <a:pPr lvl="1"/>
            <a:r>
              <a:rPr lang="en-US" dirty="0" smtClean="0"/>
              <a:t>the </a:t>
            </a:r>
            <a:r>
              <a:rPr lang="en-US" dirty="0"/>
              <a:t>relative risks and benefits of compromising on critical </a:t>
            </a:r>
            <a:r>
              <a:rPr lang="en-US" dirty="0" smtClean="0"/>
              <a:t>issues;</a:t>
            </a:r>
          </a:p>
          <a:p>
            <a:pPr lvl="1"/>
            <a:r>
              <a:rPr lang="en-US" dirty="0" smtClean="0"/>
              <a:t>the </a:t>
            </a:r>
            <a:r>
              <a:rPr lang="en-US" dirty="0"/>
              <a:t>effect of the violence on the capacity of the parties to assert their own interests and make fair and voluntary agreements</a:t>
            </a:r>
            <a:r>
              <a:rPr lang="en-US" dirty="0" smtClean="0"/>
              <a:t>;</a:t>
            </a:r>
            <a:endParaRPr lang="en-US" dirty="0"/>
          </a:p>
        </p:txBody>
      </p:sp>
    </p:spTree>
    <p:extLst>
      <p:ext uri="{BB962C8B-B14F-4D97-AF65-F5344CB8AC3E}">
        <p14:creationId xmlns:p14="http://schemas.microsoft.com/office/powerpoint/2010/main" val="2458404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1800" dirty="0" smtClean="0"/>
              <a:t>the effect of the violence on the parties' capacity to make joint decisions about the best interests of the children;</a:t>
            </a:r>
          </a:p>
          <a:p>
            <a:r>
              <a:rPr lang="en-US" sz="1800" dirty="0" smtClean="0"/>
              <a:t> whether the parties trust one another and respect each other's judgment;</a:t>
            </a:r>
          </a:p>
          <a:p>
            <a:r>
              <a:rPr lang="en-US" sz="1800" dirty="0" smtClean="0"/>
              <a:t> the practicalities of the parties' daily lives, including the security of their living arrangements and access to adequate resources and support systems;</a:t>
            </a:r>
          </a:p>
          <a:p>
            <a:r>
              <a:rPr lang="en-US" sz="1800" dirty="0" smtClean="0"/>
              <a:t> whether safe and effective enforcement mechanisms are in place; and</a:t>
            </a:r>
          </a:p>
          <a:p>
            <a:r>
              <a:rPr lang="en-US" sz="1800" dirty="0" smtClean="0"/>
              <a:t> the consequences of making or avoiding a record of the proceedings. </a:t>
            </a:r>
            <a:r>
              <a:rPr lang="en-US" sz="1800" baseline="30000" dirty="0" smtClean="0"/>
              <a:t>n52</a:t>
            </a:r>
            <a:endParaRPr lang="en-US" sz="1800" dirty="0" smtClean="0"/>
          </a:p>
          <a:p>
            <a:r>
              <a:rPr lang="en-US" sz="1800" dirty="0" smtClean="0"/>
              <a:t> Realistically available options, including:</a:t>
            </a:r>
          </a:p>
          <a:p>
            <a:pPr lvl="1"/>
            <a:r>
              <a:rPr lang="en-US" sz="1800" dirty="0" smtClean="0"/>
              <a:t>whether the parties are represented;</a:t>
            </a:r>
          </a:p>
          <a:p>
            <a:pPr lvl="1"/>
            <a:r>
              <a:rPr lang="en-US" sz="1800" dirty="0" smtClean="0"/>
              <a:t>the experience of the mediator and the quality of the </a:t>
            </a:r>
            <a:r>
              <a:rPr lang="en-US" sz="1800" b="1" dirty="0" smtClean="0"/>
              <a:t>mediation</a:t>
            </a:r>
            <a:r>
              <a:rPr lang="en-US" sz="1800" dirty="0" smtClean="0"/>
              <a:t> process;</a:t>
            </a:r>
          </a:p>
          <a:p>
            <a:pPr lvl="1"/>
            <a:r>
              <a:rPr lang="en-US" sz="1800" dirty="0" smtClean="0"/>
              <a:t> judicial receptivity to and understanding of intimate partner violence; and</a:t>
            </a:r>
          </a:p>
          <a:p>
            <a:pPr lvl="1"/>
            <a:r>
              <a:rPr lang="en-US" sz="1800" dirty="0" smtClean="0"/>
              <a:t>other available legal and practical alternatives. </a:t>
            </a:r>
          </a:p>
          <a:p>
            <a:endParaRPr lang="en-US" sz="1800" dirty="0"/>
          </a:p>
        </p:txBody>
      </p:sp>
    </p:spTree>
    <p:extLst>
      <p:ext uri="{BB962C8B-B14F-4D97-AF65-F5344CB8AC3E}">
        <p14:creationId xmlns:p14="http://schemas.microsoft.com/office/powerpoint/2010/main" val="3603556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Things to Look for During Mediation</a:t>
            </a:r>
            <a:endParaRPr lang="en-US" dirty="0"/>
          </a:p>
        </p:txBody>
      </p:sp>
      <p:sp>
        <p:nvSpPr>
          <p:cNvPr id="3" name="Content Placeholder 2"/>
          <p:cNvSpPr>
            <a:spLocks noGrp="1"/>
          </p:cNvSpPr>
          <p:nvPr>
            <p:ph idx="1"/>
          </p:nvPr>
        </p:nvSpPr>
        <p:spPr/>
        <p:txBody>
          <a:bodyPr/>
          <a:lstStyle/>
          <a:p>
            <a:r>
              <a:rPr lang="en-US" dirty="0" smtClean="0"/>
              <a:t>Offending participants</a:t>
            </a:r>
          </a:p>
          <a:p>
            <a:r>
              <a:rPr lang="en-US" dirty="0" err="1" smtClean="0"/>
              <a:t>i</a:t>
            </a:r>
            <a:r>
              <a:rPr lang="en-US" dirty="0" smtClean="0"/>
              <a:t>. 	Obvious:  Anger out of proportion</a:t>
            </a:r>
          </a:p>
          <a:p>
            <a:r>
              <a:rPr lang="en-US" dirty="0" smtClean="0"/>
              <a:t>ii. 	Control the process</a:t>
            </a:r>
          </a:p>
          <a:p>
            <a:r>
              <a:rPr lang="en-US" dirty="0" smtClean="0"/>
              <a:t>iii. 	Isolation of the non-offending</a:t>
            </a:r>
          </a:p>
          <a:p>
            <a:r>
              <a:rPr lang="en-US" dirty="0" smtClean="0"/>
              <a:t>participant</a:t>
            </a:r>
          </a:p>
          <a:p>
            <a:pPr lvl="1"/>
            <a:r>
              <a:rPr lang="en-US" dirty="0" smtClean="0"/>
              <a:t>1. Physical</a:t>
            </a:r>
          </a:p>
          <a:p>
            <a:pPr lvl="1"/>
            <a:r>
              <a:rPr lang="en-US" dirty="0" smtClean="0"/>
              <a:t>2. Psychological</a:t>
            </a:r>
            <a:endParaRPr lang="en-US" dirty="0"/>
          </a:p>
        </p:txBody>
      </p:sp>
    </p:spTree>
    <p:extLst>
      <p:ext uri="{BB962C8B-B14F-4D97-AF65-F5344CB8AC3E}">
        <p14:creationId xmlns:p14="http://schemas.microsoft.com/office/powerpoint/2010/main" val="36609114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1508</TotalTime>
  <Words>844</Words>
  <Application>Microsoft Office PowerPoint</Application>
  <PresentationFormat>On-screen Show (4:3)</PresentationFormat>
  <Paragraphs>78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Mediation with a DV couple Issues of Power and Control</vt:lpstr>
      <vt:lpstr>Power</vt:lpstr>
      <vt:lpstr>Power in DV</vt:lpstr>
      <vt:lpstr>What is Power</vt:lpstr>
      <vt:lpstr>Coercive Control in DV</vt:lpstr>
      <vt:lpstr>Assessing Power</vt:lpstr>
      <vt:lpstr>Should Mediation be Done? Nancy Ver Steegh</vt:lpstr>
      <vt:lpstr>PowerPoint Presentation</vt:lpstr>
      <vt:lpstr>Things to Look for During Mediation</vt:lpstr>
      <vt:lpstr>PowerPoint Presentation</vt:lpstr>
      <vt:lpstr>PowerPoint Presentation</vt:lpstr>
      <vt:lpstr>Impact of power imbalance </vt:lpstr>
      <vt:lpstr>Case Example:  George and Deborah King</vt:lpstr>
      <vt:lpstr>Case (cont)</vt:lpstr>
      <vt:lpstr>Case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dc:creator>
  <cp:lastModifiedBy>Chris</cp:lastModifiedBy>
  <cp:revision>9</cp:revision>
  <dcterms:created xsi:type="dcterms:W3CDTF">2014-11-13T02:08:28Z</dcterms:created>
  <dcterms:modified xsi:type="dcterms:W3CDTF">2014-11-14T03:17:12Z</dcterms:modified>
</cp:coreProperties>
</file>